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258" r:id="rId3"/>
    <p:sldId id="259" r:id="rId4"/>
    <p:sldId id="260" r:id="rId5"/>
    <p:sldId id="261" r:id="rId6"/>
    <p:sldId id="262" r:id="rId7"/>
    <p:sldId id="263" r:id="rId8"/>
    <p:sldId id="264" r:id="rId9"/>
    <p:sldId id="265" r:id="rId10"/>
    <p:sldId id="266" r:id="rId11"/>
    <p:sldId id="267" r:id="rId12"/>
    <p:sldId id="268" r:id="rId13"/>
    <p:sldId id="270"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60"/>
    <p:penClr>
      <a:srgbClr val="FF0000"/>
    </p:penClr>
    <p:extLst>
      <p:ext uri="{2FDB2607-1784-4EEB-B798-7EB5836EED8A}">
        <p14:showMediaCtrls xmlns:p14="http://schemas.microsoft.com/office/powerpoint/2010/main" val="1"/>
      </p:ext>
    </p:extLst>
  </p:showPr>
  <p:clrMru>
    <a:srgbClr val="0000FF"/>
    <a:srgbClr val="2D13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59"/>
        <p:guide pos="288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79"/>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C1F9E4-AA65-4AD3-993C-22BBEC878C2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45BBD2-FDCF-443B-B10F-0BD10FBDE45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37EE9-54D3-4295-9965-ADFDD35EB604}" type="slidenum">
              <a:rPr lang="zh-CN" altLang="en-US" smtClean="0"/>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transition>
    <p:push dir="d"/>
    <p:sndAc>
      <p:stSnd>
        <p:snd r:embed="rId2" name="drumroll.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A35A3DF5-BF06-459A-8DF1-6D5177BA91CD}" type="datetimeFigureOut">
              <a:rPr lang="zh-CN" altLang="en-US" smtClean="0"/>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p:push dir="d"/>
    <p:sndAc>
      <p:stSnd>
        <p:snd r:embed="rId2" name="drumroll.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masterClrMapping/>
  </p:clrMapOvr>
  <p:transition>
    <p:push dir="d"/>
    <p:sndAc>
      <p:stSnd>
        <p:snd r:embed="rId2" name="drumroll.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A35A3DF5-BF06-459A-8DF1-6D5177BA91C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437EE9-54D3-4295-9965-ADFDD35EB604}"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transition>
    <p:push dir="d"/>
    <p:sndAc>
      <p:stSnd>
        <p:snd r:embed="rId2" name="drumroll.wav"/>
      </p:stSnd>
    </p:sndAc>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audio" Target="../media/audio1.wav"/><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A35A3DF5-BF06-459A-8DF1-6D5177BA91CD}" type="datetimeFigureOut">
              <a:rPr lang="zh-CN" altLang="en-US" smtClean="0"/>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F9437EE9-54D3-4295-9965-ADFDD35EB604}" type="slidenum">
              <a:rPr lang="zh-CN" altLang="en-US" smtClean="0"/>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push dir="d"/>
    <p:sndAc>
      <p:stSnd>
        <p:snd r:embed="rId12" name="drumroll.wav"/>
      </p:stSnd>
    </p:sndAc>
  </p:transition>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5.wmf"/><Relationship Id="rId3" Type="http://schemas.openxmlformats.org/officeDocument/2006/relationships/oleObject" Target="../embeddings/oleObject1.bin"/><Relationship Id="rId2" Type="http://schemas.openxmlformats.org/officeDocument/2006/relationships/image" Target="../media/image4.wmf"/><Relationship Id="rId1" Type="http://schemas.openxmlformats.org/officeDocument/2006/relationships/image" Target="../media/image3.wmf"/></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5" Type="http://schemas.openxmlformats.org/officeDocument/2006/relationships/vmlDrawing" Target="../drawings/vmlDrawing12.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2.bin"/></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13.vml"/><Relationship Id="rId6"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5.wmf"/><Relationship Id="rId3" Type="http://schemas.openxmlformats.org/officeDocument/2006/relationships/oleObject" Target="../embeddings/oleObject13.bin"/><Relationship Id="rId2" Type="http://schemas.openxmlformats.org/officeDocument/2006/relationships/hyperlink" Target="http://baike.baidu.com/view/265314.htm" TargetMode="External"/><Relationship Id="rId1" Type="http://schemas.openxmlformats.org/officeDocument/2006/relationships/hyperlink" Target="http://baike.baidu.com/view/616214.htm" TargetMode="External"/></Relationships>
</file>

<file path=ppt/slides/_rels/slide14.xml.rels><?xml version="1.0" encoding="UTF-8" standalone="yes"?>
<Relationships xmlns="http://schemas.openxmlformats.org/package/2006/relationships"><Relationship Id="rId5" Type="http://schemas.openxmlformats.org/officeDocument/2006/relationships/vmlDrawing" Target="../drawings/vmlDrawing1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15.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6.vml"/><Relationship Id="rId5" Type="http://schemas.openxmlformats.org/officeDocument/2006/relationships/slideLayout" Target="../slideLayouts/slideLayout2.xml"/><Relationship Id="rId4" Type="http://schemas.openxmlformats.org/officeDocument/2006/relationships/audio" Target="../media/audio1.wav"/><Relationship Id="rId3" Type="http://schemas.openxmlformats.org/officeDocument/2006/relationships/image" Target="../media/image5.wmf"/><Relationship Id="rId2" Type="http://schemas.openxmlformats.org/officeDocument/2006/relationships/oleObject" Target="../embeddings/oleObject16.bin"/><Relationship Id="rId1" Type="http://schemas.openxmlformats.org/officeDocument/2006/relationships/hyperlink" Target="http://baike.baidu.com/view/1632971.htm" TargetMode="External"/></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7.bin"/></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8.bin"/></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audio" Target="../media/audio1.wav"/><Relationship Id="rId7" Type="http://schemas.openxmlformats.org/officeDocument/2006/relationships/image" Target="../media/image5.wmf"/><Relationship Id="rId6" Type="http://schemas.openxmlformats.org/officeDocument/2006/relationships/oleObject" Target="../embeddings/oleObject2.bin"/><Relationship Id="rId5" Type="http://schemas.openxmlformats.org/officeDocument/2006/relationships/hyperlink" Target="http://baike.baidu.com/view/1220604.htm" TargetMode="External"/><Relationship Id="rId4" Type="http://schemas.openxmlformats.org/officeDocument/2006/relationships/hyperlink" Target="http://baike.baidu.com/view/1723358.htm" TargetMode="External"/><Relationship Id="rId3" Type="http://schemas.openxmlformats.org/officeDocument/2006/relationships/hyperlink" Target="http://baike.baidu.com/view/64603.htm" TargetMode="External"/><Relationship Id="rId2" Type="http://schemas.openxmlformats.org/officeDocument/2006/relationships/hyperlink" Target="http://baike.baidu.com/view/265991.htm" TargetMode="External"/><Relationship Id="rId10" Type="http://schemas.openxmlformats.org/officeDocument/2006/relationships/vmlDrawing" Target="../drawings/vmlDrawing2.vml"/><Relationship Id="rId1" Type="http://schemas.openxmlformats.org/officeDocument/2006/relationships/hyperlink" Target="http://baike.baidu.com/view/3571.htm" TargetMode="External"/></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2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0.bin"/></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21.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1.bin"/></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22.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2.bin"/></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23.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3.bin"/></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2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4.bin"/></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25.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5.bin"/></Relationships>
</file>

<file path=ppt/slides/_rels/slide26.xml.rels><?xml version="1.0" encoding="UTF-8" standalone="yes"?>
<Relationships xmlns="http://schemas.openxmlformats.org/package/2006/relationships"><Relationship Id="rId5" Type="http://schemas.openxmlformats.org/officeDocument/2006/relationships/vmlDrawing" Target="../drawings/vmlDrawing26.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6.bin"/></Relationships>
</file>

<file path=ppt/slides/_rels/slide27.xml.rels><?xml version="1.0" encoding="UTF-8" standalone="yes"?>
<Relationships xmlns="http://schemas.openxmlformats.org/package/2006/relationships"><Relationship Id="rId5" Type="http://schemas.openxmlformats.org/officeDocument/2006/relationships/vmlDrawing" Target="../drawings/vmlDrawing2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7.bin"/></Relationships>
</file>

<file path=ppt/slides/_rels/slide28.xml.rels><?xml version="1.0" encoding="UTF-8" standalone="yes"?>
<Relationships xmlns="http://schemas.openxmlformats.org/package/2006/relationships"><Relationship Id="rId5" Type="http://schemas.openxmlformats.org/officeDocument/2006/relationships/vmlDrawing" Target="../drawings/vmlDrawing2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8.bin"/></Relationships>
</file>

<file path=ppt/slides/_rels/slide29.xml.rels><?xml version="1.0" encoding="UTF-8" standalone="yes"?>
<Relationships xmlns="http://schemas.openxmlformats.org/package/2006/relationships"><Relationship Id="rId5" Type="http://schemas.openxmlformats.org/officeDocument/2006/relationships/vmlDrawing" Target="../drawings/vmlDrawing2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29.bin"/></Relationships>
</file>

<file path=ppt/slides/_rels/slide3.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5" Type="http://schemas.openxmlformats.org/officeDocument/2006/relationships/vmlDrawing" Target="../drawings/vmlDrawing3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0.bin"/></Relationships>
</file>

<file path=ppt/slides/_rels/slide31.xml.rels><?xml version="1.0" encoding="UTF-8" standalone="yes"?>
<Relationships xmlns="http://schemas.openxmlformats.org/package/2006/relationships"><Relationship Id="rId5" Type="http://schemas.openxmlformats.org/officeDocument/2006/relationships/vmlDrawing" Target="../drawings/vmlDrawing31.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1.bin"/></Relationships>
</file>

<file path=ppt/slides/_rels/slide32.xml.rels><?xml version="1.0" encoding="UTF-8" standalone="yes"?>
<Relationships xmlns="http://schemas.openxmlformats.org/package/2006/relationships"><Relationship Id="rId5" Type="http://schemas.openxmlformats.org/officeDocument/2006/relationships/vmlDrawing" Target="../drawings/vmlDrawing32.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2.bin"/></Relationships>
</file>

<file path=ppt/slides/_rels/slide33.xml.rels><?xml version="1.0" encoding="UTF-8" standalone="yes"?>
<Relationships xmlns="http://schemas.openxmlformats.org/package/2006/relationships"><Relationship Id="rId5" Type="http://schemas.openxmlformats.org/officeDocument/2006/relationships/vmlDrawing" Target="../drawings/vmlDrawing33.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3.bin"/></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3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4.bin"/></Relationships>
</file>

<file path=ppt/slides/_rels/slide35.xml.rels><?xml version="1.0" encoding="UTF-8" standalone="yes"?>
<Relationships xmlns="http://schemas.openxmlformats.org/package/2006/relationships"><Relationship Id="rId5" Type="http://schemas.openxmlformats.org/officeDocument/2006/relationships/vmlDrawing" Target="../drawings/vmlDrawing35.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5.bin"/></Relationships>
</file>

<file path=ppt/slides/_rels/slide36.xml.rels><?xml version="1.0" encoding="UTF-8" standalone="yes"?>
<Relationships xmlns="http://schemas.openxmlformats.org/package/2006/relationships"><Relationship Id="rId5" Type="http://schemas.openxmlformats.org/officeDocument/2006/relationships/vmlDrawing" Target="../drawings/vmlDrawing36.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6.bin"/></Relationships>
</file>

<file path=ppt/slides/_rels/slide37.xml.rels><?xml version="1.0" encoding="UTF-8" standalone="yes"?>
<Relationships xmlns="http://schemas.openxmlformats.org/package/2006/relationships"><Relationship Id="rId5" Type="http://schemas.openxmlformats.org/officeDocument/2006/relationships/vmlDrawing" Target="../drawings/vmlDrawing3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7.bin"/></Relationships>
</file>

<file path=ppt/slides/_rels/slide38.xml.rels><?xml version="1.0" encoding="UTF-8" standalone="yes"?>
<Relationships xmlns="http://schemas.openxmlformats.org/package/2006/relationships"><Relationship Id="rId5" Type="http://schemas.openxmlformats.org/officeDocument/2006/relationships/vmlDrawing" Target="../drawings/vmlDrawing3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8.bin"/></Relationships>
</file>

<file path=ppt/slides/_rels/slide39.xml.rels><?xml version="1.0" encoding="UTF-8" standalone="yes"?>
<Relationships xmlns="http://schemas.openxmlformats.org/package/2006/relationships"><Relationship Id="rId5" Type="http://schemas.openxmlformats.org/officeDocument/2006/relationships/vmlDrawing" Target="../drawings/vmlDrawing3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39.bin"/></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5" Type="http://schemas.openxmlformats.org/officeDocument/2006/relationships/vmlDrawing" Target="../drawings/vmlDrawing4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40.bin"/></Relationships>
</file>

<file path=ppt/slides/_rels/slide41.xml.rels><?xml version="1.0" encoding="UTF-8" standalone="yes"?>
<Relationships xmlns="http://schemas.openxmlformats.org/package/2006/relationships"><Relationship Id="rId5" Type="http://schemas.openxmlformats.org/officeDocument/2006/relationships/vmlDrawing" Target="../drawings/vmlDrawing41.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1.bin"/></Relationships>
</file>

<file path=ppt/slides/_rels/slide42.xml.rels><?xml version="1.0" encoding="UTF-8" standalone="yes"?>
<Relationships xmlns="http://schemas.openxmlformats.org/package/2006/relationships"><Relationship Id="rId5" Type="http://schemas.openxmlformats.org/officeDocument/2006/relationships/vmlDrawing" Target="../drawings/vmlDrawing42.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2.bin"/></Relationships>
</file>

<file path=ppt/slides/_rels/slide43.xml.rels><?xml version="1.0" encoding="UTF-8" standalone="yes"?>
<Relationships xmlns="http://schemas.openxmlformats.org/package/2006/relationships"><Relationship Id="rId5" Type="http://schemas.openxmlformats.org/officeDocument/2006/relationships/vmlDrawing" Target="../drawings/vmlDrawing43.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3.bin"/></Relationships>
</file>

<file path=ppt/slides/_rels/slide44.xml.rels><?xml version="1.0" encoding="UTF-8" standalone="yes"?>
<Relationships xmlns="http://schemas.openxmlformats.org/package/2006/relationships"><Relationship Id="rId5" Type="http://schemas.openxmlformats.org/officeDocument/2006/relationships/vmlDrawing" Target="../drawings/vmlDrawing4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4.bin"/></Relationships>
</file>

<file path=ppt/slides/_rels/slide45.xml.rels><?xml version="1.0" encoding="UTF-8" standalone="yes"?>
<Relationships xmlns="http://schemas.openxmlformats.org/package/2006/relationships"><Relationship Id="rId5" Type="http://schemas.openxmlformats.org/officeDocument/2006/relationships/vmlDrawing" Target="../drawings/vmlDrawing45.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5.bin"/></Relationships>
</file>

<file path=ppt/slides/_rels/slide46.xml.rels><?xml version="1.0" encoding="UTF-8" standalone="yes"?>
<Relationships xmlns="http://schemas.openxmlformats.org/package/2006/relationships"><Relationship Id="rId5" Type="http://schemas.openxmlformats.org/officeDocument/2006/relationships/vmlDrawing" Target="../drawings/vmlDrawing46.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6.bin"/></Relationships>
</file>

<file path=ppt/slides/_rels/slide47.xml.rels><?xml version="1.0" encoding="UTF-8" standalone="yes"?>
<Relationships xmlns="http://schemas.openxmlformats.org/package/2006/relationships"><Relationship Id="rId5" Type="http://schemas.openxmlformats.org/officeDocument/2006/relationships/vmlDrawing" Target="../drawings/vmlDrawing4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7.bin"/></Relationships>
</file>

<file path=ppt/slides/_rels/slide48.xml.rels><?xml version="1.0" encoding="UTF-8" standalone="yes"?>
<Relationships xmlns="http://schemas.openxmlformats.org/package/2006/relationships"><Relationship Id="rId5" Type="http://schemas.openxmlformats.org/officeDocument/2006/relationships/vmlDrawing" Target="../drawings/vmlDrawing4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8.bin"/></Relationships>
</file>

<file path=ppt/slides/_rels/slide49.xml.rels><?xml version="1.0" encoding="UTF-8" standalone="yes"?>
<Relationships xmlns="http://schemas.openxmlformats.org/package/2006/relationships"><Relationship Id="rId5" Type="http://schemas.openxmlformats.org/officeDocument/2006/relationships/vmlDrawing" Target="../drawings/vmlDrawing4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49.bin"/></Relationships>
</file>

<file path=ppt/slides/_rels/slide5.xml.rels><?xml version="1.0" encoding="UTF-8" standalone="yes"?>
<Relationships xmlns="http://schemas.openxmlformats.org/package/2006/relationships"><Relationship Id="rId9" Type="http://schemas.openxmlformats.org/officeDocument/2006/relationships/hyperlink" Target="http://baike.baidu.com/view/1052851.htm" TargetMode="External"/><Relationship Id="rId8" Type="http://schemas.openxmlformats.org/officeDocument/2006/relationships/hyperlink" Target="http://baike.baidu.com/view/969911.htm" TargetMode="External"/><Relationship Id="rId7" Type="http://schemas.openxmlformats.org/officeDocument/2006/relationships/hyperlink" Target="http://baike.baidu.com/view/108288.htm" TargetMode="External"/><Relationship Id="rId6" Type="http://schemas.openxmlformats.org/officeDocument/2006/relationships/hyperlink" Target="http://baike.baidu.com/view/114593.htm" TargetMode="External"/><Relationship Id="rId5" Type="http://schemas.openxmlformats.org/officeDocument/2006/relationships/hyperlink" Target="http://baike.baidu.com/view/596474.htm" TargetMode="External"/><Relationship Id="rId4" Type="http://schemas.openxmlformats.org/officeDocument/2006/relationships/hyperlink" Target="http://baike.baidu.com/view/27224.htm" TargetMode="External"/><Relationship Id="rId3" Type="http://schemas.openxmlformats.org/officeDocument/2006/relationships/hyperlink" Target="http://baike.baidu.com/view/968548.htm" TargetMode="External"/><Relationship Id="rId2" Type="http://schemas.openxmlformats.org/officeDocument/2006/relationships/hyperlink" Target="http://baike.baidu.com/view/914929.htm" TargetMode="External"/><Relationship Id="rId19" Type="http://schemas.openxmlformats.org/officeDocument/2006/relationships/vmlDrawing" Target="../drawings/vmlDrawing5.vml"/><Relationship Id="rId18" Type="http://schemas.openxmlformats.org/officeDocument/2006/relationships/slideLayout" Target="../slideLayouts/slideLayout2.xml"/><Relationship Id="rId17" Type="http://schemas.openxmlformats.org/officeDocument/2006/relationships/audio" Target="../media/audio1.wav"/><Relationship Id="rId16" Type="http://schemas.openxmlformats.org/officeDocument/2006/relationships/image" Target="../media/image5.wmf"/><Relationship Id="rId15" Type="http://schemas.openxmlformats.org/officeDocument/2006/relationships/oleObject" Target="../embeddings/oleObject5.bin"/><Relationship Id="rId14" Type="http://schemas.openxmlformats.org/officeDocument/2006/relationships/hyperlink" Target="http://baike.baidu.com/view/1730.htm" TargetMode="External"/><Relationship Id="rId13" Type="http://schemas.openxmlformats.org/officeDocument/2006/relationships/hyperlink" Target="http://baike.baidu.com/view/115747.htm" TargetMode="External"/><Relationship Id="rId12" Type="http://schemas.openxmlformats.org/officeDocument/2006/relationships/hyperlink" Target="http://baike.baidu.com/view/266068.htm" TargetMode="External"/><Relationship Id="rId11" Type="http://schemas.openxmlformats.org/officeDocument/2006/relationships/hyperlink" Target="http://baike.baidu.com/view/52179.htm" TargetMode="External"/><Relationship Id="rId10" Type="http://schemas.openxmlformats.org/officeDocument/2006/relationships/hyperlink" Target="http://baike.baidu.com/view/31398.htm" TargetMode="External"/><Relationship Id="rId1" Type="http://schemas.openxmlformats.org/officeDocument/2006/relationships/hyperlink" Target="http://baike.baidu.com/view/1496619.htm" TargetMode="External"/></Relationships>
</file>

<file path=ppt/slides/_rels/slide50.xml.rels><?xml version="1.0" encoding="UTF-8" standalone="yes"?>
<Relationships xmlns="http://schemas.openxmlformats.org/package/2006/relationships"><Relationship Id="rId5" Type="http://schemas.openxmlformats.org/officeDocument/2006/relationships/vmlDrawing" Target="../drawings/vmlDrawing5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0.bin"/></Relationships>
</file>

<file path=ppt/slides/_rels/slide51.xml.rels><?xml version="1.0" encoding="UTF-8" standalone="yes"?>
<Relationships xmlns="http://schemas.openxmlformats.org/package/2006/relationships"><Relationship Id="rId5" Type="http://schemas.openxmlformats.org/officeDocument/2006/relationships/vmlDrawing" Target="../drawings/vmlDrawing51.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1.bin"/></Relationships>
</file>

<file path=ppt/slides/_rels/slide52.xml.rels><?xml version="1.0" encoding="UTF-8" standalone="yes"?>
<Relationships xmlns="http://schemas.openxmlformats.org/package/2006/relationships"><Relationship Id="rId5" Type="http://schemas.openxmlformats.org/officeDocument/2006/relationships/vmlDrawing" Target="../drawings/vmlDrawing52.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2.bin"/></Relationships>
</file>

<file path=ppt/slides/_rels/slide53.xml.rels><?xml version="1.0" encoding="UTF-8" standalone="yes"?>
<Relationships xmlns="http://schemas.openxmlformats.org/package/2006/relationships"><Relationship Id="rId5" Type="http://schemas.openxmlformats.org/officeDocument/2006/relationships/vmlDrawing" Target="../drawings/vmlDrawing53.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3.bin"/></Relationships>
</file>

<file path=ppt/slides/_rels/slide54.xml.rels><?xml version="1.0" encoding="UTF-8" standalone="yes"?>
<Relationships xmlns="http://schemas.openxmlformats.org/package/2006/relationships"><Relationship Id="rId5" Type="http://schemas.openxmlformats.org/officeDocument/2006/relationships/vmlDrawing" Target="../drawings/vmlDrawing54.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4.bin"/></Relationships>
</file>

<file path=ppt/slides/_rels/slide55.xml.rels><?xml version="1.0" encoding="UTF-8" standalone="yes"?>
<Relationships xmlns="http://schemas.openxmlformats.org/package/2006/relationships"><Relationship Id="rId5" Type="http://schemas.openxmlformats.org/officeDocument/2006/relationships/vmlDrawing" Target="../drawings/vmlDrawing55.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5.bin"/></Relationships>
</file>

<file path=ppt/slides/_rels/slide56.xml.rels><?xml version="1.0" encoding="UTF-8" standalone="yes"?>
<Relationships xmlns="http://schemas.openxmlformats.org/package/2006/relationships"><Relationship Id="rId5" Type="http://schemas.openxmlformats.org/officeDocument/2006/relationships/vmlDrawing" Target="../drawings/vmlDrawing56.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6.bin"/></Relationships>
</file>

<file path=ppt/slides/_rels/slide57.xml.rels><?xml version="1.0" encoding="UTF-8" standalone="yes"?>
<Relationships xmlns="http://schemas.openxmlformats.org/package/2006/relationships"><Relationship Id="rId5" Type="http://schemas.openxmlformats.org/officeDocument/2006/relationships/vmlDrawing" Target="../drawings/vmlDrawing5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7.bin"/></Relationships>
</file>

<file path=ppt/slides/_rels/slide58.xml.rels><?xml version="1.0" encoding="UTF-8" standalone="yes"?>
<Relationships xmlns="http://schemas.openxmlformats.org/package/2006/relationships"><Relationship Id="rId5" Type="http://schemas.openxmlformats.org/officeDocument/2006/relationships/vmlDrawing" Target="../drawings/vmlDrawing5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8.bin"/></Relationships>
</file>

<file path=ppt/slides/_rels/slide59.xml.rels><?xml version="1.0" encoding="UTF-8" standalone="yes"?>
<Relationships xmlns="http://schemas.openxmlformats.org/package/2006/relationships"><Relationship Id="rId5" Type="http://schemas.openxmlformats.org/officeDocument/2006/relationships/vmlDrawing" Target="../drawings/vmlDrawing5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59.bin"/></Relationships>
</file>

<file path=ppt/slides/_rels/slide6.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5" Type="http://schemas.openxmlformats.org/officeDocument/2006/relationships/vmlDrawing" Target="../drawings/vmlDrawing60.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6.wmf"/><Relationship Id="rId1" Type="http://schemas.openxmlformats.org/officeDocument/2006/relationships/oleObject" Target="../embeddings/oleObject60.bin"/></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5.wmf"/><Relationship Id="rId1"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TW" altLang="en-US" sz="2400" b="1" dirty="0" smtClean="0">
                <a:solidFill>
                  <a:srgbClr val="0000CC"/>
                </a:solidFill>
                <a:ea typeface="PMingLiU" pitchFamily="18" charset="-120"/>
              </a:rPr>
              <a:t>深圳市</a:t>
            </a:r>
            <a:r>
              <a:rPr lang="zh-CN" altLang="zh-TW" sz="2400" b="1" dirty="0" smtClean="0">
                <a:solidFill>
                  <a:srgbClr val="0000CC"/>
                </a:solidFill>
                <a:ea typeface="PMingLiU" pitchFamily="18" charset="-120"/>
              </a:rPr>
              <a:t>竑鎏电子表面处理科技</a:t>
            </a:r>
            <a:r>
              <a:rPr lang="zh-TW" altLang="en-US" sz="2400" b="1" dirty="0" smtClean="0">
                <a:solidFill>
                  <a:srgbClr val="0000CC"/>
                </a:solidFill>
                <a:ea typeface="PMingLiU" pitchFamily="18" charset="-120"/>
              </a:rPr>
              <a:t>有限公司</a:t>
            </a:r>
            <a:r>
              <a:rPr lang="zh-CN" altLang="en-US" sz="2400" b="1" dirty="0" smtClean="0">
                <a:solidFill>
                  <a:srgbClr val="0000CC"/>
                </a:solidFill>
                <a:ea typeface="PMingLiU" pitchFamily="18" charset="-120"/>
              </a:rPr>
              <a:t>     </a:t>
            </a:r>
            <a:br>
              <a:rPr lang="zh-CN" altLang="en-US" sz="1600" b="1" dirty="0" smtClean="0">
                <a:solidFill>
                  <a:srgbClr val="0000CC"/>
                </a:solidFill>
                <a:ea typeface="PMingLiU" pitchFamily="18" charset="-120"/>
              </a:rPr>
            </a:br>
            <a:r>
              <a:rPr lang="en-US" altLang="zh-CN" sz="1400" b="1" dirty="0" smtClean="0">
                <a:ea typeface="PMingLiU" pitchFamily="18" charset="-120"/>
              </a:rPr>
              <a:t>Shenzhen  </a:t>
            </a:r>
            <a:r>
              <a:rPr lang="en-US" altLang="zh-CN" sz="1400" b="1" dirty="0" err="1" smtClean="0">
                <a:ea typeface="PMingLiU" pitchFamily="18" charset="-120"/>
              </a:rPr>
              <a:t>Hongliu</a:t>
            </a:r>
            <a:r>
              <a:rPr lang="en-US" altLang="zh-CN" sz="1400" b="1" dirty="0" smtClean="0">
                <a:ea typeface="PMingLiU" pitchFamily="18" charset="-120"/>
              </a:rPr>
              <a:t>  Electronic surface treatment technology Co,Ltd</a:t>
            </a:r>
            <a:br>
              <a:rPr lang="en-US" altLang="zh-CN" sz="1400" b="1" dirty="0" smtClean="0">
                <a:ea typeface="PMingLiU" pitchFamily="18" charset="-120"/>
              </a:rPr>
            </a:br>
            <a:endParaRPr lang="zh-CN" altLang="en-US" sz="1400" dirty="0"/>
          </a:p>
        </p:txBody>
      </p:sp>
      <p:sp>
        <p:nvSpPr>
          <p:cNvPr id="6" name="内容占位符 5"/>
          <p:cNvSpPr>
            <a:spLocks noGrp="1"/>
          </p:cNvSpPr>
          <p:nvPr>
            <p:ph idx="1"/>
          </p:nvPr>
        </p:nvSpPr>
        <p:spPr/>
        <p:txBody>
          <a:bodyPr/>
          <a:lstStyle/>
          <a:p>
            <a:pPr algn="ctr">
              <a:buNone/>
            </a:pPr>
            <a:endParaRPr lang="en-US" altLang="zh-TW" b="1" dirty="0" smtClean="0"/>
          </a:p>
          <a:p>
            <a:pPr algn="ctr">
              <a:buNone/>
            </a:pPr>
            <a:r>
              <a:rPr lang="zh-TW" altLang="en-US" b="1" dirty="0" smtClean="0"/>
              <a:t>卷对卷电镀工序介绍及一般性问题预防</a:t>
            </a:r>
            <a:endParaRPr lang="en-US" altLang="zh-TW" b="1" dirty="0" smtClean="0"/>
          </a:p>
          <a:p>
            <a:pPr algn="ctr">
              <a:buNone/>
            </a:pPr>
            <a:r>
              <a:rPr lang="en-US" altLang="zh-CN" sz="1400" b="1" dirty="0" smtClean="0">
                <a:solidFill>
                  <a:srgbClr val="7030A0"/>
                </a:solidFill>
              </a:rPr>
              <a:t>REEL TO REEL CONNECTORS PLATING PROCESS INTRODUCTION AND GENERAL ISSUES PREVENTION</a:t>
            </a:r>
            <a:endParaRPr lang="en-US" altLang="zh-CN" sz="1400" b="1" dirty="0" smtClean="0">
              <a:solidFill>
                <a:srgbClr val="7030A0"/>
              </a:solidFill>
            </a:endParaRPr>
          </a:p>
          <a:p>
            <a:pPr algn="ctr">
              <a:buNone/>
            </a:pPr>
            <a:endParaRPr lang="en-US" altLang="zh-TW" sz="1600" b="1" dirty="0" smtClean="0">
              <a:solidFill>
                <a:srgbClr val="7030A0"/>
              </a:solidFill>
            </a:endParaRPr>
          </a:p>
          <a:p>
            <a:pPr algn="ctr">
              <a:buNone/>
            </a:pPr>
            <a:endParaRPr lang="en-US" altLang="zh-TW" sz="1600" b="1" dirty="0" smtClean="0">
              <a:solidFill>
                <a:srgbClr val="7030A0"/>
              </a:solidFill>
            </a:endParaRPr>
          </a:p>
          <a:p>
            <a:pPr algn="ctr">
              <a:buNone/>
            </a:pPr>
            <a:endParaRPr lang="en-US" altLang="zh-TW" sz="1600" b="1" dirty="0" smtClean="0">
              <a:solidFill>
                <a:srgbClr val="7030A0"/>
              </a:solidFill>
            </a:endParaRPr>
          </a:p>
          <a:p>
            <a:pPr algn="ctr">
              <a:buNone/>
            </a:pPr>
            <a:r>
              <a:rPr lang="en-US" sz="2800" b="1" dirty="0" smtClean="0"/>
              <a:t>      LECTURER: </a:t>
            </a:r>
            <a:r>
              <a:rPr lang="en-US" altLang="zh-TW" sz="2800" b="1" dirty="0" smtClean="0"/>
              <a:t>R .</a:t>
            </a:r>
            <a:r>
              <a:rPr lang="en-US" altLang="zh-TW" sz="2800" b="1" dirty="0" err="1" smtClean="0"/>
              <a:t>W.Hu</a:t>
            </a:r>
            <a:endParaRPr lang="en-US" altLang="zh-TW" sz="2800" b="1" dirty="0" smtClean="0"/>
          </a:p>
          <a:p>
            <a:pPr algn="ctr">
              <a:buNone/>
            </a:pPr>
            <a:endParaRPr lang="zh-CN" altLang="en-US" sz="1600" b="1" dirty="0"/>
          </a:p>
        </p:txBody>
      </p:sp>
      <p:pic>
        <p:nvPicPr>
          <p:cNvPr id="7" name="Picture 9" descr="BD04972_"/>
          <p:cNvPicPr>
            <a:picLocks noChangeAspect="1" noChangeArrowheads="1"/>
          </p:cNvPicPr>
          <p:nvPr/>
        </p:nvPicPr>
        <p:blipFill>
          <a:blip r:embed="rId1"/>
          <a:srcRect/>
          <a:stretch>
            <a:fillRect/>
          </a:stretch>
        </p:blipFill>
        <p:spPr>
          <a:xfrm>
            <a:off x="214282" y="4071942"/>
            <a:ext cx="2889240" cy="2024056"/>
          </a:xfrm>
          <a:prstGeom prst="rect">
            <a:avLst/>
          </a:prstGeom>
          <a:noFill/>
        </p:spPr>
      </p:pic>
      <p:pic>
        <p:nvPicPr>
          <p:cNvPr id="8" name="Picture 10" descr="BD05219_"/>
          <p:cNvPicPr>
            <a:picLocks noChangeAspect="1" noChangeArrowheads="1"/>
          </p:cNvPicPr>
          <p:nvPr/>
        </p:nvPicPr>
        <p:blipFill>
          <a:blip r:embed="rId2"/>
          <a:srcRect/>
          <a:stretch>
            <a:fillRect/>
          </a:stretch>
        </p:blipFill>
        <p:spPr bwMode="auto">
          <a:xfrm>
            <a:off x="6715108" y="3929066"/>
            <a:ext cx="2428892" cy="2017711"/>
          </a:xfrm>
          <a:prstGeom prst="rect">
            <a:avLst/>
          </a:prstGeom>
          <a:noFill/>
          <a:ln w="9525">
            <a:noFill/>
            <a:miter lim="800000"/>
            <a:headEnd/>
            <a:tailEnd/>
          </a:ln>
        </p:spPr>
      </p:pic>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3" imgW="508000" imgH="495300" progId="Word.Picture.8">
                  <p:embed/>
                </p:oleObj>
              </mc:Choice>
              <mc:Fallback>
                <p:oleObj name="" r:id="rId3" imgW="508000" imgH="495300" progId="Word.Picture.8">
                  <p:embed/>
                  <p:pic>
                    <p:nvPicPr>
                      <p:cNvPr id="0" name="图片 3075"/>
                      <p:cNvPicPr/>
                      <p:nvPr/>
                    </p:nvPicPr>
                    <p:blipFill>
                      <a:blip r:embed="rId4"/>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5" name="drumroll.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基材表面过蚀原因</a:t>
            </a:r>
            <a:endParaRPr lang="zh-CN" altLang="en-US" sz="32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）走速过慢，槽液中停留时间过长。</a:t>
            </a:r>
            <a:endParaRPr lang="en-US" altLang="zh-CN" sz="1600" dirty="0" smtClean="0"/>
          </a:p>
          <a:p>
            <a:pPr>
              <a:buNone/>
            </a:pPr>
            <a:r>
              <a:rPr lang="en-US" altLang="zh-CN" sz="1600" dirty="0" smtClean="0"/>
              <a:t>2</a:t>
            </a:r>
            <a:r>
              <a:rPr lang="zh-CN" altLang="en-US" sz="1600" dirty="0" smtClean="0"/>
              <a:t>）槽液除油粉浓度过高。</a:t>
            </a:r>
            <a:endParaRPr lang="en-US" altLang="zh-CN" sz="1600" dirty="0" smtClean="0"/>
          </a:p>
          <a:p>
            <a:pPr>
              <a:buNone/>
            </a:pPr>
            <a:r>
              <a:rPr lang="en-US" altLang="zh-CN" sz="1600" dirty="0" smtClean="0"/>
              <a:t>3</a:t>
            </a:r>
            <a:r>
              <a:rPr lang="zh-CN" altLang="en-US" sz="1600" dirty="0" smtClean="0"/>
              <a:t>）酸洗浓度过高。</a:t>
            </a:r>
            <a:endParaRPr lang="en-US" altLang="zh-CN" sz="1600" dirty="0" smtClean="0"/>
          </a:p>
          <a:p>
            <a:pPr>
              <a:buNone/>
            </a:pPr>
            <a:r>
              <a:rPr lang="en-US" altLang="zh-CN" sz="1600" dirty="0" smtClean="0"/>
              <a:t>4</a:t>
            </a:r>
            <a:r>
              <a:rPr lang="zh-CN" altLang="en-US" sz="1600" dirty="0" smtClean="0"/>
              <a:t>）酸洗液过氧化物质太强。</a:t>
            </a:r>
            <a:endParaRPr lang="en-US" altLang="zh-CN" sz="1600" dirty="0" smtClean="0"/>
          </a:p>
          <a:p>
            <a:pPr>
              <a:buNone/>
            </a:pPr>
            <a:r>
              <a:rPr lang="en-US" altLang="zh-CN" sz="1600" dirty="0" smtClean="0"/>
              <a:t>5</a:t>
            </a:r>
            <a:r>
              <a:rPr lang="zh-CN" altLang="en-US" sz="1600" dirty="0" smtClean="0"/>
              <a:t>）酸洗液中停留时间太长。</a:t>
            </a:r>
            <a:endParaRPr lang="en-US" altLang="zh-CN" sz="1600" dirty="0" smtClean="0"/>
          </a:p>
          <a:p>
            <a:pPr>
              <a:buNone/>
            </a:pPr>
            <a:r>
              <a:rPr lang="en-US" altLang="zh-CN" sz="1600" dirty="0" smtClean="0"/>
              <a:t>6</a:t>
            </a:r>
            <a:r>
              <a:rPr lang="zh-CN" altLang="en-US" sz="1600" dirty="0" smtClean="0"/>
              <a:t>）除油粉品质低劣，有强氧化物质存在。</a:t>
            </a:r>
            <a:endParaRPr lang="en-US" altLang="zh-CN" sz="1600" dirty="0" smtClean="0"/>
          </a:p>
          <a:p>
            <a:pPr>
              <a:buNone/>
            </a:pPr>
            <a:r>
              <a:rPr lang="en-US" altLang="zh-CN" sz="1600" dirty="0" smtClean="0"/>
              <a:t>7</a:t>
            </a:r>
            <a:r>
              <a:rPr lang="zh-CN" altLang="en-US" sz="1600" dirty="0" smtClean="0"/>
              <a:t>）基材品质低劣。</a:t>
            </a:r>
            <a:endParaRPr lang="en-US" altLang="zh-CN" sz="1600" dirty="0" smtClean="0"/>
          </a:p>
          <a:p>
            <a:pPr>
              <a:buNone/>
            </a:pPr>
            <a:r>
              <a:rPr lang="en-US" altLang="zh-CN" sz="1600" dirty="0" smtClean="0"/>
              <a:t>8</a:t>
            </a:r>
            <a:r>
              <a:rPr lang="zh-CN" altLang="en-US" sz="1600" dirty="0" smtClean="0"/>
              <a:t>）电流</a:t>
            </a:r>
            <a:r>
              <a:rPr lang="en-US" altLang="zh-CN" sz="1600" dirty="0" smtClean="0"/>
              <a:t>/</a:t>
            </a:r>
            <a:r>
              <a:rPr lang="zh-CN" altLang="en-US" sz="1600" dirty="0" smtClean="0"/>
              <a:t>电压过高。</a:t>
            </a:r>
            <a:endParaRPr lang="en-US" altLang="zh-CN" sz="1600" dirty="0" smtClean="0"/>
          </a:p>
          <a:p>
            <a:pPr>
              <a:buNone/>
            </a:pPr>
            <a:r>
              <a:rPr lang="en-US" altLang="zh-CN" sz="1600" dirty="0" smtClean="0"/>
              <a:t>9</a:t>
            </a:r>
            <a:r>
              <a:rPr lang="zh-CN" altLang="en-US" sz="1600" dirty="0" smtClean="0"/>
              <a:t>）电源（整流器</a:t>
            </a:r>
            <a:r>
              <a:rPr lang="en-US" altLang="zh-CN" sz="1600" dirty="0" smtClean="0"/>
              <a:t>)</a:t>
            </a:r>
            <a:r>
              <a:rPr lang="zh-CN" altLang="en-US" sz="1600" dirty="0" smtClean="0"/>
              <a:t>故障。</a:t>
            </a:r>
            <a:endParaRPr lang="en-US" altLang="zh-CN" sz="1600" dirty="0" smtClean="0"/>
          </a:p>
          <a:p>
            <a:pPr>
              <a:buNone/>
            </a:pPr>
            <a:r>
              <a:rPr lang="en-US" altLang="zh-CN" sz="1600" dirty="0" smtClean="0"/>
              <a:t>10</a:t>
            </a:r>
            <a:r>
              <a:rPr lang="zh-CN" altLang="en-US" sz="1600" dirty="0" smtClean="0"/>
              <a:t>）制程条件设立不当。</a:t>
            </a:r>
            <a:endParaRPr lang="en-US" altLang="zh-CN" sz="1600" dirty="0" smtClean="0"/>
          </a:p>
          <a:p>
            <a:pPr>
              <a:buNone/>
            </a:pPr>
            <a:r>
              <a:rPr lang="en-US" altLang="zh-CN" sz="1600" dirty="0" smtClean="0"/>
              <a:t>11</a:t>
            </a:r>
            <a:r>
              <a:rPr lang="zh-CN" altLang="en-US" sz="1600" dirty="0" smtClean="0"/>
              <a:t>）新人员不懂（不熟悉）制程条件。</a:t>
            </a:r>
            <a:endParaRPr lang="en-US" altLang="zh-CN" sz="1600" dirty="0" smtClean="0"/>
          </a:p>
          <a:p>
            <a:pPr>
              <a:buNone/>
            </a:pPr>
            <a:r>
              <a:rPr lang="en-US" altLang="zh-CN" sz="1600" dirty="0" smtClean="0"/>
              <a:t>12</a:t>
            </a:r>
            <a:r>
              <a:rPr lang="zh-CN" altLang="en-US" sz="1600" dirty="0" smtClean="0"/>
              <a:t>）随意调整不加核查。</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基材表面斑纹原因</a:t>
            </a:r>
            <a:endParaRPr lang="zh-CN" altLang="en-US" sz="32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）除油液（除油粉）有强氧化物质加入或过量加入，基体表面过氧化</a:t>
            </a:r>
            <a:endParaRPr lang="en-US" altLang="zh-CN" sz="1600" dirty="0" smtClean="0"/>
          </a:p>
          <a:p>
            <a:pPr>
              <a:buNone/>
            </a:pPr>
            <a:r>
              <a:rPr lang="en-US" altLang="zh-CN" sz="1600" dirty="0" smtClean="0"/>
              <a:t>2</a:t>
            </a:r>
            <a:r>
              <a:rPr lang="zh-CN" altLang="en-US" sz="1600" dirty="0" smtClean="0"/>
              <a:t>）除油液严重老化金属离子严重超标</a:t>
            </a:r>
            <a:endParaRPr lang="en-US" altLang="zh-CN" sz="1600" dirty="0" smtClean="0"/>
          </a:p>
          <a:p>
            <a:pPr>
              <a:buNone/>
            </a:pPr>
            <a:r>
              <a:rPr lang="en-US" altLang="zh-CN" sz="1600" dirty="0" smtClean="0"/>
              <a:t>3</a:t>
            </a:r>
            <a:r>
              <a:rPr lang="zh-CN" altLang="en-US" sz="1600" dirty="0" smtClean="0"/>
              <a:t>）除油液温度太高（热汗斑）</a:t>
            </a:r>
            <a:endParaRPr lang="en-US" altLang="zh-CN" sz="1600" dirty="0" smtClean="0"/>
          </a:p>
          <a:p>
            <a:pPr>
              <a:buNone/>
            </a:pPr>
            <a:r>
              <a:rPr lang="en-US" altLang="zh-CN" sz="1600" dirty="0" smtClean="0"/>
              <a:t>4</a:t>
            </a:r>
            <a:r>
              <a:rPr lang="zh-CN" altLang="en-US" sz="1600" dirty="0" smtClean="0"/>
              <a:t>）酸洗（活化）液中有过氧化物质严重超标（控制不当）</a:t>
            </a:r>
            <a:endParaRPr lang="en-US" altLang="zh-CN" sz="1600" dirty="0" smtClean="0"/>
          </a:p>
          <a:p>
            <a:pPr>
              <a:buNone/>
            </a:pPr>
            <a:r>
              <a:rPr lang="en-US" altLang="zh-CN" sz="1600" dirty="0" smtClean="0"/>
              <a:t>5</a:t>
            </a:r>
            <a:r>
              <a:rPr lang="zh-CN" altLang="en-US" sz="1600" dirty="0" smtClean="0"/>
              <a:t>）酸洗（活化</a:t>
            </a:r>
            <a:r>
              <a:rPr lang="en-US" altLang="zh-CN" sz="1600" dirty="0" smtClean="0"/>
              <a:t>)</a:t>
            </a:r>
            <a:r>
              <a:rPr lang="zh-CN" altLang="en-US" sz="1600" dirty="0" smtClean="0"/>
              <a:t>液中金属离子严重超标</a:t>
            </a:r>
            <a:endParaRPr lang="en-US" altLang="zh-CN" sz="1600" dirty="0" smtClean="0"/>
          </a:p>
          <a:p>
            <a:pPr>
              <a:buNone/>
            </a:pPr>
            <a:r>
              <a:rPr lang="en-US" altLang="zh-CN" sz="1600" dirty="0" smtClean="0"/>
              <a:t>6</a:t>
            </a:r>
            <a:r>
              <a:rPr lang="zh-CN" altLang="en-US" sz="1600" dirty="0" smtClean="0"/>
              <a:t>）导电座</a:t>
            </a:r>
            <a:r>
              <a:rPr lang="en-US" altLang="zh-CN" sz="1600" dirty="0" smtClean="0"/>
              <a:t>/</a:t>
            </a:r>
            <a:r>
              <a:rPr lang="zh-CN" altLang="en-US" sz="1600" dirty="0" smtClean="0"/>
              <a:t>导电轮过热（发红）致使基材烫伤</a:t>
            </a:r>
            <a:endParaRPr lang="en-US" altLang="zh-CN" sz="1600" dirty="0" smtClean="0"/>
          </a:p>
          <a:p>
            <a:pPr>
              <a:buNone/>
            </a:pPr>
            <a:r>
              <a:rPr lang="en-US" altLang="zh-CN" sz="1600" dirty="0" smtClean="0"/>
              <a:t>7</a:t>
            </a:r>
            <a:r>
              <a:rPr lang="zh-CN" altLang="en-US" sz="1600" dirty="0" smtClean="0"/>
              <a:t>）水洗及酸洗（活化）不彻底</a:t>
            </a:r>
            <a:endParaRPr lang="en-US" altLang="zh-CN" sz="1600" dirty="0" smtClean="0"/>
          </a:p>
          <a:p>
            <a:pPr>
              <a:buNone/>
            </a:pPr>
            <a:r>
              <a:rPr lang="en-US" altLang="zh-CN" sz="1600" dirty="0" smtClean="0"/>
              <a:t>8</a:t>
            </a:r>
            <a:r>
              <a:rPr lang="zh-CN" altLang="en-US" sz="1600" dirty="0" smtClean="0"/>
              <a:t>）基材存放过久氧化膜不均且很严重</a:t>
            </a:r>
            <a:endParaRPr lang="en-US" altLang="zh-CN" sz="1600" dirty="0" smtClean="0"/>
          </a:p>
          <a:p>
            <a:pPr>
              <a:buNone/>
            </a:pPr>
            <a:r>
              <a:rPr lang="en-US" altLang="zh-CN" sz="1600" dirty="0" smtClean="0"/>
              <a:t>9</a:t>
            </a:r>
            <a:r>
              <a:rPr lang="zh-CN" altLang="en-US" sz="1600" dirty="0" smtClean="0"/>
              <a:t>）对制程条件调整不当或不熟悉操作规程</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基材表面麻坑原因</a:t>
            </a:r>
            <a:endParaRPr lang="zh-CN" altLang="en-US" sz="32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）电极接点调整不当出现电击伤</a:t>
            </a:r>
            <a:endParaRPr lang="en-US" altLang="zh-CN" sz="1600" dirty="0" smtClean="0"/>
          </a:p>
          <a:p>
            <a:pPr>
              <a:buNone/>
            </a:pPr>
            <a:r>
              <a:rPr lang="en-US" altLang="zh-CN" sz="1600" dirty="0" smtClean="0"/>
              <a:t>2</a:t>
            </a:r>
            <a:r>
              <a:rPr lang="zh-CN" altLang="en-US" sz="1600" dirty="0" smtClean="0"/>
              <a:t>）电极接点污脏致使电阻过大出现电击伤</a:t>
            </a:r>
            <a:endParaRPr lang="en-US" altLang="zh-CN" sz="1600" dirty="0" smtClean="0"/>
          </a:p>
          <a:p>
            <a:pPr>
              <a:buNone/>
            </a:pPr>
            <a:r>
              <a:rPr lang="en-US" altLang="zh-CN" sz="1600" dirty="0" smtClean="0"/>
              <a:t>3</a:t>
            </a:r>
            <a:r>
              <a:rPr lang="zh-CN" altLang="en-US" sz="1600" dirty="0" smtClean="0"/>
              <a:t>）除油液浓度过高，出现点蚀状</a:t>
            </a:r>
            <a:endParaRPr lang="en-US" altLang="zh-CN" sz="1600" dirty="0" smtClean="0"/>
          </a:p>
          <a:p>
            <a:pPr>
              <a:buNone/>
            </a:pPr>
            <a:r>
              <a:rPr lang="en-US" altLang="zh-CN" sz="1600" dirty="0" smtClean="0"/>
              <a:t>4</a:t>
            </a:r>
            <a:r>
              <a:rPr lang="zh-CN" altLang="en-US" sz="1600" dirty="0" smtClean="0"/>
              <a:t>）酸洗（活化）浓度过高出现点蚀状</a:t>
            </a:r>
            <a:endParaRPr lang="en-US" altLang="zh-CN" sz="1600" dirty="0" smtClean="0"/>
          </a:p>
          <a:p>
            <a:pPr>
              <a:buNone/>
            </a:pPr>
            <a:r>
              <a:rPr lang="en-US" altLang="zh-CN" sz="1600" dirty="0" smtClean="0"/>
              <a:t>5</a:t>
            </a:r>
            <a:r>
              <a:rPr lang="zh-CN" altLang="en-US" sz="1600" dirty="0" smtClean="0"/>
              <a:t>）基材品质低劣（合金问题）</a:t>
            </a:r>
            <a:endParaRPr lang="en-US" altLang="zh-CN" sz="1600" dirty="0" smtClean="0"/>
          </a:p>
          <a:p>
            <a:pPr>
              <a:buNone/>
            </a:pPr>
            <a:r>
              <a:rPr lang="en-US" altLang="zh-CN" sz="1600" dirty="0" smtClean="0"/>
              <a:t>6</a:t>
            </a:r>
            <a:r>
              <a:rPr lang="zh-CN" altLang="en-US" sz="1600" dirty="0" smtClean="0"/>
              <a:t>）机械击伤（导电轮</a:t>
            </a:r>
            <a:r>
              <a:rPr lang="en-US" altLang="zh-CN" sz="1600" dirty="0" smtClean="0"/>
              <a:t>/</a:t>
            </a:r>
            <a:r>
              <a:rPr lang="zh-CN" altLang="en-US" sz="1600" dirty="0" smtClean="0"/>
              <a:t>导电夹）</a:t>
            </a:r>
            <a:endParaRPr lang="en-US" altLang="zh-CN" sz="1600" dirty="0" smtClean="0"/>
          </a:p>
          <a:p>
            <a:pPr>
              <a:buNone/>
            </a:pPr>
            <a:r>
              <a:rPr lang="en-US" altLang="zh-CN" sz="1600" dirty="0" smtClean="0"/>
              <a:t>7</a:t>
            </a:r>
            <a:r>
              <a:rPr lang="zh-CN" altLang="en-US" sz="1600" dirty="0" smtClean="0"/>
              <a:t>）基材严重腐蚀，活化后点蚀孔出现</a:t>
            </a:r>
            <a:endParaRPr lang="en-US" altLang="zh-CN" sz="1600" dirty="0" smtClean="0"/>
          </a:p>
          <a:p>
            <a:pPr>
              <a:buNone/>
            </a:pPr>
            <a:r>
              <a:rPr lang="en-US" altLang="zh-CN" sz="1600" dirty="0" smtClean="0"/>
              <a:t>8</a:t>
            </a:r>
            <a:r>
              <a:rPr lang="zh-CN" altLang="en-US" sz="1600" dirty="0" smtClean="0"/>
              <a:t>）除油液中有过氧化物质（严重）</a:t>
            </a:r>
            <a:endParaRPr lang="en-US" altLang="zh-CN" sz="1600" dirty="0" smtClean="0"/>
          </a:p>
          <a:p>
            <a:pPr>
              <a:buNone/>
            </a:pPr>
            <a:r>
              <a:rPr lang="en-US" altLang="zh-CN" sz="1600" dirty="0" smtClean="0"/>
              <a:t>9</a:t>
            </a:r>
            <a:r>
              <a:rPr lang="zh-CN" altLang="en-US" sz="1600" dirty="0" smtClean="0"/>
              <a:t>）酸洗（活化）中过氧化物质超标（严重）</a:t>
            </a:r>
            <a:endParaRPr lang="en-US" altLang="zh-CN" sz="1600" dirty="0" smtClean="0"/>
          </a:p>
          <a:p>
            <a:pPr>
              <a:buNone/>
            </a:pPr>
            <a:r>
              <a:rPr lang="en-US" altLang="zh-CN" sz="1600" dirty="0" smtClean="0"/>
              <a:t>10</a:t>
            </a:r>
            <a:r>
              <a:rPr lang="zh-CN" altLang="en-US" sz="1600" smtClean="0"/>
              <a:t>）超声波力度过强（</a:t>
            </a:r>
            <a:endParaRPr lang="zh-CN" altLang="en-US" sz="160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超声波使用简介</a:t>
            </a:r>
            <a:endParaRPr lang="zh-CN" altLang="en-US" sz="3200" dirty="0"/>
          </a:p>
        </p:txBody>
      </p:sp>
      <p:sp>
        <p:nvSpPr>
          <p:cNvPr id="3" name="内容占位符 2"/>
          <p:cNvSpPr>
            <a:spLocks noGrp="1"/>
          </p:cNvSpPr>
          <p:nvPr>
            <p:ph idx="1"/>
          </p:nvPr>
        </p:nvSpPr>
        <p:spPr/>
        <p:txBody>
          <a:bodyPr>
            <a:normAutofit/>
          </a:bodyPr>
          <a:lstStyle/>
          <a:p>
            <a:pPr>
              <a:buNone/>
            </a:pPr>
            <a:r>
              <a:rPr lang="zh-CN" altLang="en-US" sz="1600" dirty="0" smtClean="0"/>
              <a:t>声音是频率</a:t>
            </a:r>
            <a:r>
              <a:rPr lang="en-US" altLang="zh-CN" sz="1600" dirty="0" smtClean="0"/>
              <a:t>20-20000Hz</a:t>
            </a:r>
            <a:r>
              <a:rPr lang="zh-CN" altLang="en-US" sz="1600" dirty="0" smtClean="0"/>
              <a:t>的声波信号，高于</a:t>
            </a:r>
            <a:r>
              <a:rPr lang="en-US" altLang="zh-CN" sz="1600" dirty="0" smtClean="0"/>
              <a:t>20000Hz</a:t>
            </a:r>
            <a:r>
              <a:rPr lang="zh-CN" altLang="en-US" sz="1600" dirty="0" smtClean="0"/>
              <a:t>的声波称之为超声波，声波的传递依照正弦曲线纵向传播，即一层强一层弱，依次传递，当弱的声波信号作用于液体中时，会对液体产生一定的负压，即液体体积增加，液体中分子空隙加大，形成许许多多微小的气泡，而当强的声波信号作用于液体时，则会对液体产生一定的正压，即液体体积被压缩减小，液体中形成的微小气泡被压碎。</a:t>
            </a:r>
            <a:endParaRPr lang="en-US" altLang="zh-CN" sz="1600" dirty="0" smtClean="0"/>
          </a:p>
          <a:p>
            <a:pPr>
              <a:buNone/>
            </a:pPr>
            <a:r>
              <a:rPr lang="zh-CN" altLang="en-US" sz="1600" dirty="0" smtClean="0"/>
              <a:t>超声波作用于液体中时，液体中每个气泡的破裂会产生能量极大的冲击波，相当于瞬间产生几百度的高温和高达上千个大气压，这种现象被称之为“空化作用”，</a:t>
            </a:r>
            <a:r>
              <a:rPr lang="zh-CN" altLang="en-US" sz="1600" dirty="0" smtClean="0">
                <a:hlinkClick r:id="rId1" action="ppaction://hlinkfile"/>
              </a:rPr>
              <a:t>超声波清洗</a:t>
            </a:r>
            <a:r>
              <a:rPr lang="zh-CN" altLang="en-US" sz="1600" dirty="0" smtClean="0"/>
              <a:t>正是用液体中气泡破裂所产生的冲击波来达到清洗和冲刷工件内外表面的作用。 </a:t>
            </a:r>
            <a:endParaRPr lang="zh-CN" altLang="en-US" sz="1600" dirty="0" smtClean="0"/>
          </a:p>
          <a:p>
            <a:pPr>
              <a:buNone/>
            </a:pPr>
            <a:r>
              <a:rPr lang="zh-CN" altLang="en-US" sz="1600" dirty="0" smtClean="0"/>
              <a:t>第二超声波在液体中传播，使液体，与清洗槽在超声波频率下一起振动，液体与清洗槽振动时有自己固有频率，这种振动频率是声波频率，所以人们就听到嗡嗡声。</a:t>
            </a:r>
            <a:endParaRPr lang="en-US" altLang="zh-CN" sz="1600" dirty="0" smtClean="0"/>
          </a:p>
          <a:p>
            <a:pPr>
              <a:buNone/>
            </a:pPr>
            <a:r>
              <a:rPr lang="zh-CN" altLang="en-US" sz="1600" dirty="0" smtClean="0"/>
              <a:t>定义 </a:t>
            </a:r>
            <a:r>
              <a:rPr lang="en-US" altLang="zh-CN" sz="1600" dirty="0" smtClean="0"/>
              <a:t>- </a:t>
            </a:r>
            <a:r>
              <a:rPr lang="zh-CN" altLang="en-US" sz="1600" dirty="0" smtClean="0"/>
              <a:t>什么是超声波：波可以分为三种，即次声波、声波、超声波。次声波的频率为</a:t>
            </a:r>
            <a:r>
              <a:rPr lang="en-US" altLang="zh-CN" sz="1600" dirty="0" smtClean="0"/>
              <a:t>20Hz</a:t>
            </a:r>
            <a:r>
              <a:rPr lang="zh-CN" altLang="en-US" sz="1600" dirty="0" smtClean="0"/>
              <a:t>以下；声波的频率为</a:t>
            </a:r>
            <a:r>
              <a:rPr lang="en-US" altLang="zh-CN" sz="1600" dirty="0" smtClean="0"/>
              <a:t>20Hz~20kHz</a:t>
            </a:r>
            <a:r>
              <a:rPr lang="zh-CN" altLang="en-US" sz="1600" dirty="0" smtClean="0"/>
              <a:t>；超声波的频率则为</a:t>
            </a:r>
            <a:r>
              <a:rPr lang="en-US" altLang="zh-CN" sz="1600" dirty="0" smtClean="0"/>
              <a:t>20kHz</a:t>
            </a:r>
            <a:r>
              <a:rPr lang="zh-CN" altLang="en-US" sz="1600" dirty="0" smtClean="0"/>
              <a:t>以上。其中的次声波和超声波一般人耳是听不到的。超声波由于频率高、波长短，因而传播的方向性好、穿透能力强，这也就是为什么设计制作超声波</a:t>
            </a:r>
            <a:r>
              <a:rPr lang="zh-CN" altLang="en-US" sz="1600" dirty="0" smtClean="0">
                <a:hlinkClick r:id="rId2" action="ppaction://hlinkfile"/>
              </a:rPr>
              <a:t>清洗机</a:t>
            </a:r>
            <a:r>
              <a:rPr lang="zh-CN" altLang="en-US" sz="1600" dirty="0" smtClean="0"/>
              <a:t>的原因</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3" imgW="508000" imgH="495300" progId="Word.Picture.8">
                  <p:embed/>
                </p:oleObj>
              </mc:Choice>
              <mc:Fallback>
                <p:oleObj name="" r:id="rId3" imgW="508000" imgH="495300" progId="Word.Picture.8">
                  <p:embed/>
                  <p:pic>
                    <p:nvPicPr>
                      <p:cNvPr id="0" name="图片 3075"/>
                      <p:cNvPicPr/>
                      <p:nvPr/>
                    </p:nvPicPr>
                    <p:blipFill>
                      <a:blip r:embed="rId4"/>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5" name="drumroll.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超声波工作原理</a:t>
            </a:r>
            <a:endParaRPr lang="zh-CN" altLang="en-US" sz="3200" dirty="0"/>
          </a:p>
        </p:txBody>
      </p:sp>
      <p:sp>
        <p:nvSpPr>
          <p:cNvPr id="3" name="内容占位符 2"/>
          <p:cNvSpPr>
            <a:spLocks noGrp="1"/>
          </p:cNvSpPr>
          <p:nvPr>
            <p:ph idx="1"/>
          </p:nvPr>
        </p:nvSpPr>
        <p:spPr/>
        <p:txBody>
          <a:bodyPr>
            <a:normAutofit/>
          </a:bodyPr>
          <a:lstStyle/>
          <a:p>
            <a:pPr>
              <a:buNone/>
            </a:pPr>
            <a:r>
              <a:rPr lang="zh-CN" altLang="en-US" sz="1600" dirty="0" smtClean="0"/>
              <a:t>超声波清洗机原理主要是将换能器，将功率超声频源的声能，并且要转换成机械振动，通过清洗槽壁使之将槽子中的清洗液辐射到超声波。由于受到辐射的超声波，使之槽内液体中的微气泡能够在声波的作用下从而保持振动。 </a:t>
            </a:r>
            <a:endParaRPr lang="zh-CN" altLang="en-US" sz="1600" dirty="0" smtClean="0"/>
          </a:p>
          <a:p>
            <a:pPr>
              <a:buNone/>
            </a:pPr>
            <a:r>
              <a:rPr lang="zh-CN" altLang="en-US" sz="1600" dirty="0" smtClean="0"/>
              <a:t>当声压或者声强受到压力到达一定程度时候，气泡就会迅速膨胀，然后又突然闭合。在这段过程中，气泡闭合的瞬间产生冲击波，使气泡周围产生</a:t>
            </a:r>
            <a:r>
              <a:rPr lang="en-US" altLang="zh-CN" sz="1600" dirty="0" smtClean="0"/>
              <a:t>1012-1013pa</a:t>
            </a:r>
            <a:r>
              <a:rPr lang="zh-CN" altLang="en-US" sz="1600" dirty="0" smtClean="0"/>
              <a:t>的压力及局调温，这种超声波空化所产生的巨大压力能破坏不溶性污物而使他们分化于溶液中，蒸汽型空化对污垢的直接反复冲击。 </a:t>
            </a:r>
            <a:endParaRPr lang="zh-CN" altLang="en-US" sz="1600" dirty="0" smtClean="0"/>
          </a:p>
          <a:p>
            <a:pPr>
              <a:buNone/>
            </a:pPr>
            <a:r>
              <a:rPr lang="zh-CN" altLang="en-US" sz="1600" dirty="0" smtClean="0"/>
              <a:t>一方面破坏污物与清洗件表面的吸附，另一方面能引起污物层的疲劳破坏而被驳离，气体型气泡的振动对固体表面进行擦洗，污层一旦有缝可钻，气泡立即“钻入”振动使污层脱落，由于空化作用，两种液体在界面迅速分散而乳化，当固体粒子被油污裹着而粘附在清洗件表面时，油被乳化、固体粒子自行脱落，超声在清洗液中传播时会产生正负交变的声压，形成射流，冲击清洗件，同时由于非线性效应会产生声流和微声流，而超声空化在固体和液体界面会产生高速的微射流，所有这些作用，能够破坏污物，除去或削弱边界污层，增加搅拌、扩散作用，加速可溶性污物的溶解，强化化学清洗剂的清洗作用。由此可见，凡是液体能浸到且声场存在的地方都有清洗作用，其特点适用于表面形状非常复杂的零件的清洗。</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超声波工作步骤</a:t>
            </a:r>
            <a:endParaRPr lang="zh-CN" altLang="en-US" sz="3200" dirty="0"/>
          </a:p>
        </p:txBody>
      </p:sp>
      <p:sp>
        <p:nvSpPr>
          <p:cNvPr id="3" name="内容占位符 2"/>
          <p:cNvSpPr>
            <a:spLocks noGrp="1"/>
          </p:cNvSpPr>
          <p:nvPr>
            <p:ph idx="1"/>
          </p:nvPr>
        </p:nvSpPr>
        <p:spPr/>
        <p:txBody>
          <a:bodyPr>
            <a:normAutofit fontScale="92500"/>
          </a:bodyPr>
          <a:lstStyle/>
          <a:p>
            <a:r>
              <a:rPr lang="zh-CN" altLang="en-US" sz="1600" dirty="0" smtClean="0"/>
              <a:t>　超声波清洗是利用超声波在液体中的空化作用、加速度作用及直进流作用对液体和污物直接、间接的作用，使污物层被分散、乳化、剥离而达到清洗目的。目前所用的超声波清洗机中，空化作用和直进流作用应用得更多。 </a:t>
            </a:r>
            <a:endParaRPr lang="en-US" altLang="zh-CN" sz="1600" dirty="0" smtClean="0"/>
          </a:p>
          <a:p>
            <a:pPr>
              <a:buNone/>
            </a:pPr>
            <a:r>
              <a:rPr lang="zh-CN" altLang="en-US" sz="1600" b="1" dirty="0" smtClean="0"/>
              <a:t>（</a:t>
            </a:r>
            <a:r>
              <a:rPr lang="en-US" altLang="zh-CN" sz="1600" b="1" dirty="0" smtClean="0"/>
              <a:t>1</a:t>
            </a:r>
            <a:r>
              <a:rPr lang="zh-CN" altLang="en-US" sz="1600" b="1" dirty="0" smtClean="0"/>
              <a:t>）空化作用：</a:t>
            </a:r>
            <a:endParaRPr lang="zh-CN" altLang="en-US" sz="1600" b="1" dirty="0" smtClean="0"/>
          </a:p>
          <a:p>
            <a:r>
              <a:rPr lang="zh-CN" altLang="en-US" sz="1600" dirty="0" smtClean="0"/>
              <a:t>　　空化作用就是超声波以每秒两万次以上的压缩力和减压力交互性的高频变换方式向液体进行透射。在减压力作用时，液体中产生真空核群泡的现象，在压缩力作用时，真空核群泡受压力压碎时产生强大的冲击力，由此剥离被清洗物表面的污垢，从而达到精密洗净目的。 </a:t>
            </a:r>
            <a:endParaRPr lang="zh-CN" altLang="en-US" sz="1600" dirty="0" smtClean="0"/>
          </a:p>
          <a:p>
            <a:r>
              <a:rPr lang="zh-CN" altLang="en-US" sz="1600" dirty="0" smtClean="0"/>
              <a:t>　　在超声波清洗过程中，肉眼能看见的泡并不是真空核群泡，而是空气气泡，它对空化作用产生抑制作用降低清洗效率。只有液体中的空气气泡被完全脱走，空化作用的真空核群泡才能达到最佳效果。</a:t>
            </a:r>
            <a:endParaRPr lang="en-US" altLang="zh-CN" sz="1600" dirty="0" smtClean="0"/>
          </a:p>
          <a:p>
            <a:pPr>
              <a:buNone/>
            </a:pPr>
            <a:r>
              <a:rPr lang="zh-CN" altLang="en-US" sz="1600" b="1" dirty="0" smtClean="0"/>
              <a:t>（</a:t>
            </a:r>
            <a:r>
              <a:rPr lang="en-US" altLang="zh-CN" sz="1600" b="1" dirty="0" smtClean="0"/>
              <a:t>2</a:t>
            </a:r>
            <a:r>
              <a:rPr lang="zh-CN" altLang="en-US" sz="1600" b="1" dirty="0" smtClean="0"/>
              <a:t>）直进流作用：</a:t>
            </a:r>
            <a:endParaRPr lang="zh-CN" altLang="en-US" sz="1600" b="1" dirty="0" smtClean="0"/>
          </a:p>
          <a:p>
            <a:r>
              <a:rPr lang="zh-CN" altLang="en-US" sz="1600" dirty="0" smtClean="0"/>
              <a:t>　　超声波在液体中沿声的传播方向产生流动的现象称为直进流。声波强度在</a:t>
            </a:r>
            <a:r>
              <a:rPr lang="en-US" altLang="zh-CN" sz="1600" dirty="0" smtClean="0"/>
              <a:t>0.5W/cm2</a:t>
            </a:r>
            <a:r>
              <a:rPr lang="zh-CN" altLang="en-US" sz="1600" dirty="0" smtClean="0"/>
              <a:t>时，肉眼能看到直进流，垂直于振动面产生流动，流速约为</a:t>
            </a:r>
            <a:r>
              <a:rPr lang="en-US" altLang="zh-CN" sz="1600" dirty="0" smtClean="0"/>
              <a:t>10cm/s</a:t>
            </a:r>
            <a:r>
              <a:rPr lang="zh-CN" altLang="en-US" sz="1600" dirty="0" smtClean="0"/>
              <a:t>。通过此直进流使被清洗物表面的微油污垢被搅拌，污垢表面的清洗液也产生对流，溶解污物的溶解液与新液混合，使溶解速度加快，对污物的搬运起着很大的作用。 </a:t>
            </a:r>
            <a:endParaRPr lang="en-US" altLang="zh-CN" sz="1600" dirty="0" smtClean="0"/>
          </a:p>
          <a:p>
            <a:pPr>
              <a:buNone/>
            </a:pPr>
            <a:r>
              <a:rPr lang="zh-CN" altLang="en-US" sz="1600" b="1" dirty="0" smtClean="0"/>
              <a:t>（</a:t>
            </a:r>
            <a:r>
              <a:rPr lang="en-US" altLang="zh-CN" sz="1600" b="1" dirty="0" smtClean="0"/>
              <a:t>3</a:t>
            </a:r>
            <a:r>
              <a:rPr lang="zh-CN" altLang="en-US" sz="1600" b="1" dirty="0" smtClean="0"/>
              <a:t>）加速度：</a:t>
            </a:r>
            <a:endParaRPr lang="zh-CN" altLang="en-US" sz="1600" b="1" dirty="0" smtClean="0"/>
          </a:p>
          <a:p>
            <a:r>
              <a:rPr lang="zh-CN" altLang="en-US" sz="1600" dirty="0" smtClean="0"/>
              <a:t>　　液体粒子推动产生的加速度。对于频率较高的超声波清洗机，空化作用就很不显著了，这时的清洗主要靠液体粒子超声作用下的加速度撞击粒子对污物进行超精密清洗。</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超声波清洗机构成</a:t>
            </a:r>
            <a:endParaRPr lang="zh-CN" altLang="en-US" dirty="0"/>
          </a:p>
        </p:txBody>
      </p:sp>
      <p:sp>
        <p:nvSpPr>
          <p:cNvPr id="3" name="内容占位符 2"/>
          <p:cNvSpPr>
            <a:spLocks noGrp="1"/>
          </p:cNvSpPr>
          <p:nvPr>
            <p:ph idx="1"/>
          </p:nvPr>
        </p:nvSpPr>
        <p:spPr/>
        <p:txBody>
          <a:bodyPr>
            <a:normAutofit/>
          </a:bodyPr>
          <a:lstStyle/>
          <a:p>
            <a:pPr>
              <a:buNone/>
            </a:pPr>
            <a:r>
              <a:rPr lang="zh-CN" altLang="en-US" sz="1600" dirty="0" smtClean="0"/>
              <a:t>超声波清洗机主要由超声波清洗槽和</a:t>
            </a:r>
            <a:r>
              <a:rPr lang="zh-CN" altLang="en-US" sz="1800" b="1" dirty="0" smtClean="0">
                <a:solidFill>
                  <a:srgbClr val="FF0000"/>
                </a:solidFill>
                <a:hlinkClick r:id="rId1" action="ppaction://hlinkfile"/>
              </a:rPr>
              <a:t>超声波发生器</a:t>
            </a:r>
            <a:r>
              <a:rPr lang="zh-CN" altLang="en-US" sz="1800" b="1" dirty="0" smtClean="0">
                <a:solidFill>
                  <a:srgbClr val="FF0000"/>
                </a:solidFill>
              </a:rPr>
              <a:t> </a:t>
            </a:r>
            <a:r>
              <a:rPr lang="zh-CN" altLang="en-US" sz="1600" dirty="0" smtClean="0"/>
              <a:t>及超声波换能器（振子）三部分构成。超声波清洗槽用坚固弹性好、耐腐蚀的优质不锈钢制成，底部安装有振子</a:t>
            </a:r>
            <a:endParaRPr lang="en-US" altLang="zh-CN" sz="1600" dirty="0" smtClean="0"/>
          </a:p>
          <a:p>
            <a:pPr>
              <a:buNone/>
            </a:pPr>
            <a:r>
              <a:rPr lang="zh-CN" altLang="en-US" sz="1600" dirty="0" smtClean="0"/>
              <a:t>超声波发生器产生高频高压，通过电缆联结线传导给换能器，换能器与振动板一起产生高频共振，从而使清洗槽中的溶剂受超声波作用对污垢进行洗净。 </a:t>
            </a:r>
            <a:endParaRPr lang="en-US" altLang="zh-CN" sz="1600" dirty="0" smtClean="0"/>
          </a:p>
          <a:p>
            <a:pPr>
              <a:buNone/>
            </a:pPr>
            <a:endParaRPr lang="en-US" altLang="zh-CN" sz="1600" dirty="0" smtClean="0"/>
          </a:p>
          <a:p>
            <a:pPr>
              <a:buNone/>
            </a:pPr>
            <a:endParaRPr lang="en-US" altLang="zh-CN" sz="1600" dirty="0" smtClean="0"/>
          </a:p>
          <a:p>
            <a:pPr>
              <a:buNone/>
            </a:pPr>
            <a:r>
              <a:rPr lang="en-US" altLang="zh-CN" sz="1600" dirty="0" smtClean="0"/>
              <a:t>300W  20KHz – 28KHz</a:t>
            </a:r>
            <a:endParaRPr lang="en-US" altLang="zh-CN" sz="1600" dirty="0" smtClean="0"/>
          </a:p>
          <a:p>
            <a:pPr>
              <a:buNone/>
            </a:pPr>
            <a:r>
              <a:rPr lang="en-US" altLang="zh-CN" sz="1600" dirty="0" smtClean="0"/>
              <a:t>600W  28KHz – 40KHz</a:t>
            </a:r>
            <a:endParaRPr lang="en-US" altLang="zh-CN" sz="1600" dirty="0" smtClean="0"/>
          </a:p>
          <a:p>
            <a:pPr>
              <a:buNone/>
            </a:pPr>
            <a:r>
              <a:rPr lang="en-US" altLang="zh-CN" sz="1600" dirty="0" smtClean="0"/>
              <a:t>900W  28KHz – 42KHz</a:t>
            </a:r>
            <a:endParaRPr lang="en-US" altLang="zh-CN" sz="1600" dirty="0" smtClean="0"/>
          </a:p>
          <a:p>
            <a:pPr>
              <a:buNone/>
            </a:pPr>
            <a:r>
              <a:rPr lang="en-US" altLang="zh-CN" sz="1600" dirty="0" smtClean="0"/>
              <a:t>1200W  28KHz – 42KHz</a:t>
            </a:r>
            <a:endParaRPr lang="en-US" altLang="zh-CN" sz="1600" dirty="0" smtClean="0"/>
          </a:p>
          <a:p>
            <a:pPr>
              <a:buNone/>
            </a:pPr>
            <a:r>
              <a:rPr lang="en-US" altLang="zh-CN" sz="1600" dirty="0" smtClean="0"/>
              <a:t>1500W  32KHz – 45KHz</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2" imgW="508000" imgH="495300" progId="Word.Picture.8">
                  <p:embed/>
                </p:oleObj>
              </mc:Choice>
              <mc:Fallback>
                <p:oleObj name="" r:id="rId2" imgW="508000" imgH="495300" progId="Word.Picture.8">
                  <p:embed/>
                  <p:pic>
                    <p:nvPicPr>
                      <p:cNvPr id="0" name="图片 3075"/>
                      <p:cNvPicPr/>
                      <p:nvPr/>
                    </p:nvPicPr>
                    <p:blipFill>
                      <a:blip r:embed="rId3"/>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4" name="drumroll.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连续电镀前处理制程设立四原则</a:t>
            </a:r>
            <a:endParaRPr lang="zh-CN" altLang="en-US" sz="3200" dirty="0"/>
          </a:p>
        </p:txBody>
      </p:sp>
      <p:sp>
        <p:nvSpPr>
          <p:cNvPr id="3" name="内容占位符 2"/>
          <p:cNvSpPr>
            <a:spLocks noGrp="1"/>
          </p:cNvSpPr>
          <p:nvPr>
            <p:ph idx="1"/>
          </p:nvPr>
        </p:nvSpPr>
        <p:spPr/>
        <p:txBody>
          <a:bodyPr/>
          <a:lstStyle/>
          <a:p>
            <a:pPr>
              <a:buNone/>
            </a:pPr>
            <a:r>
              <a:rPr lang="en-US" altLang="zh-CN" dirty="0" smtClean="0"/>
              <a:t>1</a:t>
            </a:r>
            <a:r>
              <a:rPr lang="zh-CN" altLang="en-US" dirty="0" smtClean="0"/>
              <a:t>：基材类型（机械调整方式）</a:t>
            </a:r>
            <a:endParaRPr lang="en-US" altLang="zh-CN" dirty="0" smtClean="0"/>
          </a:p>
          <a:p>
            <a:pPr>
              <a:buNone/>
            </a:pPr>
            <a:r>
              <a:rPr lang="en-US" altLang="zh-CN" dirty="0" smtClean="0"/>
              <a:t>2</a:t>
            </a:r>
            <a:r>
              <a:rPr lang="zh-CN" altLang="en-US" dirty="0" smtClean="0"/>
              <a:t>：油脂类型及存放时间</a:t>
            </a:r>
            <a:endParaRPr lang="en-US" altLang="zh-CN" dirty="0" smtClean="0"/>
          </a:p>
          <a:p>
            <a:pPr>
              <a:buNone/>
            </a:pPr>
            <a:r>
              <a:rPr lang="en-US" altLang="zh-CN" dirty="0" smtClean="0"/>
              <a:t>3</a:t>
            </a:r>
            <a:r>
              <a:rPr lang="zh-CN" altLang="en-US" dirty="0" smtClean="0"/>
              <a:t>：速度（处理时间长短）</a:t>
            </a:r>
            <a:endParaRPr lang="en-US" altLang="zh-CN" dirty="0" smtClean="0"/>
          </a:p>
          <a:p>
            <a:pPr>
              <a:buNone/>
            </a:pPr>
            <a:r>
              <a:rPr lang="en-US" altLang="zh-CN" dirty="0" smtClean="0"/>
              <a:t>4</a:t>
            </a:r>
            <a:r>
              <a:rPr lang="zh-CN" altLang="en-US" dirty="0" smtClean="0"/>
              <a:t>：脱脂强度参数</a:t>
            </a:r>
            <a:endParaRPr lang="zh-CN" altLang="en-US"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连续电镀前处理材料使用四原则</a:t>
            </a:r>
            <a:endParaRPr lang="zh-CN" altLang="en-US" sz="3200" dirty="0"/>
          </a:p>
        </p:txBody>
      </p:sp>
      <p:sp>
        <p:nvSpPr>
          <p:cNvPr id="3" name="内容占位符 2"/>
          <p:cNvSpPr>
            <a:spLocks noGrp="1"/>
          </p:cNvSpPr>
          <p:nvPr>
            <p:ph idx="1"/>
          </p:nvPr>
        </p:nvSpPr>
        <p:spPr/>
        <p:txBody>
          <a:bodyPr/>
          <a:lstStyle/>
          <a:p>
            <a:pPr>
              <a:buNone/>
            </a:pPr>
            <a:r>
              <a:rPr lang="en-US" altLang="zh-CN" dirty="0" smtClean="0"/>
              <a:t>1</a:t>
            </a:r>
            <a:r>
              <a:rPr lang="zh-CN" altLang="en-US" dirty="0" smtClean="0"/>
              <a:t>：对人（操作人员）及周边环境无伤害</a:t>
            </a:r>
            <a:endParaRPr lang="en-US" altLang="zh-CN" dirty="0" smtClean="0"/>
          </a:p>
          <a:p>
            <a:pPr>
              <a:buNone/>
            </a:pPr>
            <a:r>
              <a:rPr lang="en-US" altLang="zh-CN" dirty="0" smtClean="0"/>
              <a:t>2</a:t>
            </a:r>
            <a:r>
              <a:rPr lang="zh-CN" altLang="en-US" dirty="0" smtClean="0"/>
              <a:t>：表面还原速率快</a:t>
            </a:r>
            <a:endParaRPr lang="en-US" altLang="zh-CN" dirty="0" smtClean="0"/>
          </a:p>
          <a:p>
            <a:pPr>
              <a:buNone/>
            </a:pPr>
            <a:r>
              <a:rPr lang="en-US" altLang="zh-CN" dirty="0" smtClean="0"/>
              <a:t>3</a:t>
            </a:r>
            <a:r>
              <a:rPr lang="zh-CN" altLang="en-US" dirty="0" smtClean="0"/>
              <a:t>：使用寿命应可控</a:t>
            </a:r>
            <a:endParaRPr lang="en-US" altLang="zh-CN" dirty="0" smtClean="0"/>
          </a:p>
          <a:p>
            <a:pPr>
              <a:buNone/>
            </a:pPr>
            <a:r>
              <a:rPr lang="en-US" altLang="zh-CN" dirty="0" smtClean="0"/>
              <a:t>4</a:t>
            </a:r>
            <a:r>
              <a:rPr lang="zh-CN" altLang="en-US" dirty="0" smtClean="0"/>
              <a:t>：成本应在可控范围内</a:t>
            </a:r>
            <a:endParaRPr lang="zh-CN" altLang="en-US"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酸洗活化应用</a:t>
            </a:r>
            <a:endParaRPr lang="zh-CN" altLang="en-US" dirty="0"/>
          </a:p>
        </p:txBody>
      </p:sp>
      <p:sp>
        <p:nvSpPr>
          <p:cNvPr id="3" name="内容占位符 2"/>
          <p:cNvSpPr>
            <a:spLocks noGrp="1"/>
          </p:cNvSpPr>
          <p:nvPr>
            <p:ph idx="1"/>
          </p:nvPr>
        </p:nvSpPr>
        <p:spPr/>
        <p:txBody>
          <a:bodyPr/>
          <a:lstStyle/>
          <a:p>
            <a:r>
              <a:rPr lang="en-US" altLang="zh-CN" dirty="0" smtClean="0"/>
              <a:t>1 </a:t>
            </a:r>
            <a:r>
              <a:rPr lang="zh-CN" altLang="en-US" dirty="0" smtClean="0"/>
              <a:t>活化浓度控制</a:t>
            </a:r>
            <a:endParaRPr lang="en-US" altLang="zh-CN" dirty="0" smtClean="0"/>
          </a:p>
          <a:p>
            <a:r>
              <a:rPr lang="en-US" altLang="zh-CN" dirty="0" smtClean="0"/>
              <a:t>2 </a:t>
            </a:r>
            <a:r>
              <a:rPr lang="zh-CN" altLang="en-US" dirty="0" smtClean="0"/>
              <a:t>活化强度增加控制</a:t>
            </a:r>
            <a:endParaRPr lang="en-US" altLang="zh-CN" dirty="0" smtClean="0"/>
          </a:p>
          <a:p>
            <a:r>
              <a:rPr lang="en-US" altLang="zh-CN" dirty="0" smtClean="0"/>
              <a:t>3 </a:t>
            </a:r>
            <a:r>
              <a:rPr lang="zh-CN" altLang="en-US" dirty="0" smtClean="0"/>
              <a:t>基材与活化酸对应控制</a:t>
            </a:r>
            <a:endParaRPr lang="en-US" altLang="zh-CN" dirty="0" smtClean="0"/>
          </a:p>
          <a:p>
            <a:r>
              <a:rPr lang="en-US" altLang="zh-CN" dirty="0" smtClean="0"/>
              <a:t>4 </a:t>
            </a:r>
            <a:r>
              <a:rPr lang="zh-CN" altLang="en-US" dirty="0" smtClean="0"/>
              <a:t>槽液失效临界管控能力</a:t>
            </a:r>
            <a:endParaRPr lang="zh-CN" altLang="en-US"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TW" altLang="en-US" sz="3600" dirty="0" smtClean="0"/>
              <a:t>常規端子的</a:t>
            </a:r>
            <a:r>
              <a:rPr lang="zh-CN" altLang="en-US" sz="3600" dirty="0" smtClean="0"/>
              <a:t>基体</a:t>
            </a:r>
            <a:r>
              <a:rPr lang="zh-TW" altLang="en-US" sz="3600" dirty="0" smtClean="0"/>
              <a:t>材料介</a:t>
            </a:r>
            <a:r>
              <a:rPr lang="zh-CN" altLang="en-US" sz="3600" dirty="0" smtClean="0"/>
              <a:t>绍</a:t>
            </a:r>
            <a:endParaRPr lang="zh-CN" altLang="en-US" sz="3600" dirty="0"/>
          </a:p>
        </p:txBody>
      </p:sp>
      <p:sp>
        <p:nvSpPr>
          <p:cNvPr id="6" name="内容占位符 5"/>
          <p:cNvSpPr>
            <a:spLocks noGrp="1"/>
          </p:cNvSpPr>
          <p:nvPr>
            <p:ph idx="1"/>
          </p:nvPr>
        </p:nvSpPr>
        <p:spPr/>
        <p:txBody>
          <a:bodyPr>
            <a:normAutofit/>
          </a:bodyPr>
          <a:lstStyle/>
          <a:p>
            <a:pPr algn="ctr">
              <a:buNone/>
            </a:pPr>
            <a:r>
              <a:rPr lang="zh-CN" altLang="en-US" sz="3600" dirty="0" smtClean="0"/>
              <a:t>白铜</a:t>
            </a:r>
            <a:endParaRPr lang="en-US" altLang="zh-CN" sz="3600" dirty="0" smtClean="0"/>
          </a:p>
          <a:p>
            <a:pPr>
              <a:buNone/>
            </a:pPr>
            <a:r>
              <a:rPr lang="zh-CN" altLang="en-US" sz="1800" dirty="0" smtClean="0"/>
              <a:t>白铜：是以镍为主要添加元素的铜基合金，呈银白色，有金属光泽，故名白铜。铜镍之间彼此可无限固溶，从而形成连续固溶体，即不论彼此的比例多少，而恒为</a:t>
            </a:r>
            <a:r>
              <a:rPr lang="en-US" altLang="zh-CN" sz="1800" dirty="0" smtClean="0"/>
              <a:t>α--</a:t>
            </a:r>
            <a:r>
              <a:rPr lang="zh-CN" altLang="en-US" sz="1800" dirty="0" smtClean="0"/>
              <a:t>单相合金。当把镍熔入红铜里</a:t>
            </a:r>
            <a:r>
              <a:rPr lang="en-US" altLang="zh-CN" sz="1800" dirty="0" smtClean="0"/>
              <a:t>D200</a:t>
            </a:r>
            <a:r>
              <a:rPr lang="zh-CN" altLang="en-US" sz="1800" dirty="0" smtClean="0"/>
              <a:t>（纯铜），含量超过</a:t>
            </a:r>
            <a:r>
              <a:rPr lang="en-US" altLang="zh-CN" sz="1800" dirty="0" smtClean="0"/>
              <a:t>16</a:t>
            </a:r>
            <a:r>
              <a:rPr lang="zh-CN" altLang="en-US" sz="1800" dirty="0" smtClean="0"/>
              <a:t>％以上时，产生的合金色泽就变得相对近白如银，镍含量越高，颜色越白，但是，毕竟与铜融合，只要镍含量比例不超过</a:t>
            </a:r>
            <a:r>
              <a:rPr lang="en-US" altLang="zh-CN" sz="1800" dirty="0" smtClean="0"/>
              <a:t>70%</a:t>
            </a:r>
            <a:r>
              <a:rPr lang="zh-CN" altLang="en-US" sz="1800" dirty="0" smtClean="0"/>
              <a:t>，肉眼都会看到铜的黄色。何况通常白铜中镍的含量一般为</a:t>
            </a:r>
            <a:r>
              <a:rPr lang="en-US" altLang="zh-CN" sz="1800" dirty="0" smtClean="0"/>
              <a:t>25%</a:t>
            </a:r>
            <a:endParaRPr lang="en-US" altLang="zh-CN" sz="1800" dirty="0" smtClean="0"/>
          </a:p>
          <a:p>
            <a:pPr>
              <a:buNone/>
            </a:pPr>
            <a:r>
              <a:rPr lang="zh-CN" altLang="en-US" sz="1800" dirty="0" smtClean="0"/>
              <a:t>纯铜加镍：能显著提高强度、耐蚀性、硬度、</a:t>
            </a:r>
            <a:r>
              <a:rPr lang="zh-CN" altLang="en-US" sz="1800" dirty="0" smtClean="0">
                <a:solidFill>
                  <a:srgbClr val="FF0000"/>
                </a:solidFill>
                <a:hlinkClick r:id="rId1" action="ppaction://hlinkfile"/>
              </a:rPr>
              <a:t>电阻</a:t>
            </a:r>
            <a:r>
              <a:rPr lang="zh-CN" altLang="en-US" sz="1800" dirty="0" smtClean="0"/>
              <a:t>和</a:t>
            </a:r>
            <a:r>
              <a:rPr lang="zh-CN" altLang="en-US" sz="1800" dirty="0" smtClean="0">
                <a:hlinkClick r:id="rId2" action="ppaction://hlinkfile"/>
              </a:rPr>
              <a:t>热电性</a:t>
            </a:r>
            <a:r>
              <a:rPr lang="zh-CN" altLang="en-US" sz="1800" dirty="0" smtClean="0"/>
              <a:t>，并降低电阻率温度系数。因此白铜较其他</a:t>
            </a:r>
            <a:r>
              <a:rPr lang="zh-CN" altLang="en-US" sz="1800" dirty="0" smtClean="0">
                <a:hlinkClick r:id="rId3" action="ppaction://hlinkfile"/>
              </a:rPr>
              <a:t>铜合金</a:t>
            </a:r>
            <a:r>
              <a:rPr lang="zh-CN" altLang="en-US" sz="1800" dirty="0" smtClean="0"/>
              <a:t>的</a:t>
            </a:r>
            <a:r>
              <a:rPr lang="zh-CN" altLang="en-US" sz="1800" dirty="0" smtClean="0">
                <a:solidFill>
                  <a:srgbClr val="FF0000"/>
                </a:solidFill>
                <a:hlinkClick r:id="rId4" action="ppaction://hlinkfile"/>
              </a:rPr>
              <a:t>机械性能</a:t>
            </a:r>
            <a:r>
              <a:rPr lang="zh-CN" altLang="en-US" sz="1800" dirty="0" smtClean="0">
                <a:solidFill>
                  <a:srgbClr val="FF0000"/>
                </a:solidFill>
              </a:rPr>
              <a:t>、</a:t>
            </a:r>
            <a:r>
              <a:rPr lang="zh-CN" altLang="en-US" sz="1800" dirty="0" smtClean="0">
                <a:hlinkClick r:id="rId5" action="ppaction://hlinkfile"/>
              </a:rPr>
              <a:t>物理性能</a:t>
            </a:r>
            <a:r>
              <a:rPr lang="zh-CN" altLang="en-US" sz="1800" dirty="0" smtClean="0"/>
              <a:t>都异常良好，延展性好、硬度高、色泽美观、耐腐蚀，富有深冲性能，广泛使用于造船、石油化工、电器、仪表、医疗器械、日用品、工艺品等领域，并还是重要的电阻及热电偶合金。</a:t>
            </a:r>
            <a:endParaRPr lang="en-US" altLang="zh-CN" sz="1800" dirty="0" smtClean="0"/>
          </a:p>
          <a:p>
            <a:pPr>
              <a:buNone/>
            </a:pPr>
            <a:r>
              <a:rPr lang="zh-CN" altLang="en-US" sz="1800" dirty="0" smtClean="0"/>
              <a:t>镍白铜</a:t>
            </a:r>
            <a:r>
              <a:rPr lang="en-US" altLang="zh-CN" sz="1800" dirty="0" smtClean="0"/>
              <a:t>(</a:t>
            </a:r>
            <a:r>
              <a:rPr lang="zh-CN" altLang="en-US" sz="1800" dirty="0" smtClean="0"/>
              <a:t>有叫洋白铜</a:t>
            </a:r>
            <a:r>
              <a:rPr lang="en-US" altLang="zh-CN" sz="1800" dirty="0" smtClean="0"/>
              <a:t>)</a:t>
            </a:r>
            <a:r>
              <a:rPr lang="zh-CN" altLang="en-US" sz="1800" dirty="0" smtClean="0"/>
              <a:t>用途：晶体振荡元件外壳，晶体壳体，电位器用滑动片，医疗机械，建筑材料等。（纯白银比重</a:t>
            </a:r>
            <a:r>
              <a:rPr lang="en-US" altLang="zh-CN" sz="1800" dirty="0" smtClean="0"/>
              <a:t>10.5g/cm³)</a:t>
            </a:r>
            <a:endParaRPr lang="zh-CN" altLang="en-US" sz="1800" dirty="0" smtClean="0"/>
          </a:p>
          <a:p>
            <a:pPr>
              <a:buNone/>
            </a:pP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6" imgW="508000" imgH="495300" progId="Word.Picture.8">
                  <p:embed/>
                </p:oleObj>
              </mc:Choice>
              <mc:Fallback>
                <p:oleObj name="" r:id="rId6" imgW="508000" imgH="495300" progId="Word.Picture.8">
                  <p:embed/>
                  <p:pic>
                    <p:nvPicPr>
                      <p:cNvPr id="0" name="图片 3075"/>
                      <p:cNvPicPr/>
                      <p:nvPr/>
                    </p:nvPicPr>
                    <p:blipFill>
                      <a:blip r:embed="rId7"/>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8" name="drumroll.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电镀镍</a:t>
            </a:r>
            <a:endParaRPr lang="zh-CN" altLang="en-US" dirty="0"/>
          </a:p>
        </p:txBody>
      </p:sp>
      <p:sp>
        <p:nvSpPr>
          <p:cNvPr id="3" name="内容占位符 2"/>
          <p:cNvSpPr>
            <a:spLocks noGrp="1"/>
          </p:cNvSpPr>
          <p:nvPr>
            <p:ph idx="1"/>
          </p:nvPr>
        </p:nvSpPr>
        <p:spPr/>
        <p:txBody>
          <a:bodyPr>
            <a:normAutofit lnSpcReduction="10000"/>
          </a:bodyPr>
          <a:lstStyle/>
          <a:p>
            <a:pPr algn="ctr">
              <a:buNone/>
            </a:pPr>
            <a:r>
              <a:rPr lang="zh-CN" altLang="en-US" dirty="0" smtClean="0"/>
              <a:t>生产材料认知</a:t>
            </a:r>
            <a:endParaRPr lang="en-US" altLang="zh-CN" dirty="0" smtClean="0"/>
          </a:p>
          <a:p>
            <a:pPr>
              <a:buNone/>
            </a:pPr>
            <a:r>
              <a:rPr lang="en-US" altLang="zh-CN" sz="1600" dirty="0" smtClean="0"/>
              <a:t>1 </a:t>
            </a:r>
            <a:r>
              <a:rPr lang="zh-CN" altLang="en-US" sz="1600" dirty="0" smtClean="0"/>
              <a:t>：可溶性镍阳极  </a:t>
            </a:r>
            <a:r>
              <a:rPr lang="en-US" altLang="zh-CN" sz="1600" dirty="0" smtClean="0"/>
              <a:t>Ni</a:t>
            </a:r>
            <a:endParaRPr lang="en-US" altLang="zh-CN" sz="1600" dirty="0" smtClean="0"/>
          </a:p>
          <a:p>
            <a:pPr>
              <a:buNone/>
            </a:pPr>
            <a:r>
              <a:rPr lang="en-US" altLang="zh-CN" sz="1600" dirty="0" smtClean="0"/>
              <a:t>2 </a:t>
            </a:r>
            <a:r>
              <a:rPr lang="zh-CN" altLang="en-US" sz="1600" dirty="0" smtClean="0"/>
              <a:t>：氨基磺酸镍      </a:t>
            </a:r>
            <a:r>
              <a:rPr lang="en-US" sz="1600" dirty="0" smtClean="0"/>
              <a:t>Ni(NHSO</a:t>
            </a:r>
            <a:r>
              <a:rPr lang="en-US" sz="800" dirty="0" smtClean="0"/>
              <a:t>3</a:t>
            </a:r>
            <a:r>
              <a:rPr lang="en-US" sz="1600" dirty="0" smtClean="0"/>
              <a:t>)</a:t>
            </a:r>
            <a:r>
              <a:rPr lang="en-US" sz="800" dirty="0" smtClean="0"/>
              <a:t>2</a:t>
            </a:r>
            <a:r>
              <a:rPr lang="en-US" sz="1600" dirty="0" smtClean="0"/>
              <a:t>.4H</a:t>
            </a:r>
            <a:r>
              <a:rPr lang="en-US" sz="800" dirty="0" smtClean="0"/>
              <a:t>2</a:t>
            </a:r>
            <a:r>
              <a:rPr lang="en-US" sz="1600" dirty="0" smtClean="0"/>
              <a:t>O(</a:t>
            </a:r>
            <a:r>
              <a:rPr lang="zh-CN" altLang="en-US" sz="1600" dirty="0" smtClean="0"/>
              <a:t>蓝绿色结晶体</a:t>
            </a:r>
            <a:r>
              <a:rPr lang="en-US" sz="1600" dirty="0" smtClean="0"/>
              <a:t>)     Ni(NHSO</a:t>
            </a:r>
            <a:r>
              <a:rPr lang="en-US" sz="800" dirty="0" smtClean="0"/>
              <a:t>3</a:t>
            </a:r>
            <a:r>
              <a:rPr lang="en-US" sz="1600" dirty="0" smtClean="0"/>
              <a:t>)</a:t>
            </a:r>
            <a:r>
              <a:rPr lang="en-US" sz="800" dirty="0" smtClean="0"/>
              <a:t>2</a:t>
            </a:r>
            <a:r>
              <a:rPr lang="en-US" sz="1600" dirty="0" smtClean="0"/>
              <a:t>  (</a:t>
            </a:r>
            <a:r>
              <a:rPr lang="zh-CN" altLang="en-US" sz="1600" dirty="0" smtClean="0"/>
              <a:t>深绿色水溶体</a:t>
            </a:r>
            <a:r>
              <a:rPr lang="en-US" sz="1600" dirty="0" smtClean="0"/>
              <a:t>)</a:t>
            </a:r>
            <a:endParaRPr lang="en-US" altLang="zh-CN" sz="1600" dirty="0" smtClean="0"/>
          </a:p>
          <a:p>
            <a:pPr>
              <a:buNone/>
            </a:pPr>
            <a:r>
              <a:rPr lang="en-US" altLang="zh-CN" sz="1600" dirty="0" smtClean="0"/>
              <a:t>3</a:t>
            </a:r>
            <a:r>
              <a:rPr lang="zh-CN" altLang="en-US" sz="1600" dirty="0" smtClean="0"/>
              <a:t>： 氯化镍      </a:t>
            </a:r>
            <a:r>
              <a:rPr lang="en-US" sz="1600" dirty="0" smtClean="0"/>
              <a:t>NiCl.6H</a:t>
            </a:r>
            <a:r>
              <a:rPr lang="en-US" sz="800" dirty="0" smtClean="0"/>
              <a:t>2</a:t>
            </a:r>
            <a:r>
              <a:rPr lang="en-US" sz="1600" dirty="0" smtClean="0"/>
              <a:t>O</a:t>
            </a:r>
            <a:endParaRPr lang="en-US" altLang="zh-CN" sz="1600" dirty="0" smtClean="0"/>
          </a:p>
          <a:p>
            <a:pPr>
              <a:buNone/>
            </a:pPr>
            <a:r>
              <a:rPr lang="en-US" altLang="zh-CN" sz="1600" dirty="0" smtClean="0"/>
              <a:t>4</a:t>
            </a:r>
            <a:r>
              <a:rPr lang="zh-CN" altLang="en-US" sz="1600" dirty="0" smtClean="0"/>
              <a:t>： 硼酸   </a:t>
            </a:r>
            <a:r>
              <a:rPr lang="en-US" sz="1600" dirty="0" smtClean="0"/>
              <a:t>H</a:t>
            </a:r>
            <a:r>
              <a:rPr lang="en-US" sz="800" dirty="0" smtClean="0"/>
              <a:t>3</a:t>
            </a:r>
            <a:r>
              <a:rPr lang="en-US" sz="1600" dirty="0" smtClean="0"/>
              <a:t>BO</a:t>
            </a:r>
            <a:r>
              <a:rPr lang="en-US" sz="800" dirty="0" smtClean="0"/>
              <a:t>3</a:t>
            </a:r>
            <a:endParaRPr lang="en-US" altLang="zh-CN" sz="800" dirty="0" smtClean="0"/>
          </a:p>
          <a:p>
            <a:pPr>
              <a:buNone/>
            </a:pPr>
            <a:r>
              <a:rPr lang="en-US" altLang="zh-CN" sz="1600" dirty="0" smtClean="0"/>
              <a:t>5</a:t>
            </a:r>
            <a:r>
              <a:rPr lang="zh-CN" altLang="en-US" sz="1600" dirty="0" smtClean="0"/>
              <a:t>： 氨基磺酸  </a:t>
            </a:r>
            <a:r>
              <a:rPr lang="en-US" sz="1600" dirty="0" smtClean="0"/>
              <a:t>H</a:t>
            </a:r>
            <a:r>
              <a:rPr lang="en-US" sz="800" dirty="0" smtClean="0"/>
              <a:t>2</a:t>
            </a:r>
            <a:r>
              <a:rPr lang="en-US" sz="1600" dirty="0" smtClean="0"/>
              <a:t>NSO</a:t>
            </a:r>
            <a:r>
              <a:rPr lang="en-US" sz="800" dirty="0" smtClean="0"/>
              <a:t>3</a:t>
            </a:r>
            <a:r>
              <a:rPr lang="en-US" sz="1600" dirty="0" smtClean="0"/>
              <a:t>H</a:t>
            </a:r>
            <a:endParaRPr lang="en-US" altLang="zh-CN" sz="1600" dirty="0" smtClean="0"/>
          </a:p>
          <a:p>
            <a:pPr>
              <a:buNone/>
            </a:pPr>
            <a:r>
              <a:rPr lang="en-US" altLang="zh-CN" sz="1600" dirty="0" smtClean="0"/>
              <a:t>6</a:t>
            </a:r>
            <a:r>
              <a:rPr lang="zh-CN" altLang="en-US" sz="1600" dirty="0" smtClean="0"/>
              <a:t>： 碳酸镍    </a:t>
            </a:r>
            <a:r>
              <a:rPr lang="en-US" sz="1600" dirty="0" smtClean="0"/>
              <a:t>NiCO</a:t>
            </a:r>
            <a:r>
              <a:rPr lang="en-US" sz="800" dirty="0" smtClean="0"/>
              <a:t>3</a:t>
            </a:r>
            <a:r>
              <a:rPr lang="en-US" sz="1600" dirty="0" smtClean="0"/>
              <a:t>.2Ni(0H)</a:t>
            </a:r>
            <a:r>
              <a:rPr lang="en-US" sz="800" dirty="0" smtClean="0"/>
              <a:t>2</a:t>
            </a:r>
            <a:r>
              <a:rPr lang="en-US" sz="1600" dirty="0" smtClean="0"/>
              <a:t>.4H</a:t>
            </a:r>
            <a:r>
              <a:rPr lang="en-US" sz="800" dirty="0" smtClean="0"/>
              <a:t>2</a:t>
            </a:r>
            <a:r>
              <a:rPr lang="en-US" sz="1600" dirty="0" smtClean="0"/>
              <a:t>O</a:t>
            </a:r>
            <a:endParaRPr lang="en-US" altLang="zh-CN" sz="1600" dirty="0" smtClean="0"/>
          </a:p>
          <a:p>
            <a:pPr>
              <a:buNone/>
            </a:pPr>
            <a:r>
              <a:rPr lang="en-US" altLang="zh-CN" sz="1600" dirty="0" smtClean="0"/>
              <a:t>7</a:t>
            </a:r>
            <a:r>
              <a:rPr lang="zh-CN" altLang="en-US" sz="1600" dirty="0" smtClean="0"/>
              <a:t>： 添加剂</a:t>
            </a:r>
            <a:endParaRPr lang="en-US" altLang="zh-CN" sz="1600" dirty="0" smtClean="0"/>
          </a:p>
          <a:p>
            <a:pPr>
              <a:buNone/>
            </a:pPr>
            <a:r>
              <a:rPr lang="en-US" altLang="zh-CN" sz="1600" dirty="0" smtClean="0"/>
              <a:t>8</a:t>
            </a:r>
            <a:r>
              <a:rPr lang="zh-CN" altLang="en-US" sz="1600" dirty="0" smtClean="0"/>
              <a:t>： 抗变色剂</a:t>
            </a:r>
            <a:endParaRPr lang="en-US" altLang="zh-CN" sz="1600" dirty="0" smtClean="0"/>
          </a:p>
          <a:p>
            <a:pPr>
              <a:buNone/>
            </a:pPr>
            <a:r>
              <a:rPr lang="en-US" altLang="zh-CN" sz="1600" dirty="0" smtClean="0"/>
              <a:t>9</a:t>
            </a:r>
            <a:r>
              <a:rPr lang="zh-CN" altLang="en-US" sz="1600" dirty="0" smtClean="0"/>
              <a:t>： 高温镍添加剂</a:t>
            </a:r>
            <a:endParaRPr lang="en-US" altLang="zh-CN" sz="1600" dirty="0" smtClean="0"/>
          </a:p>
          <a:p>
            <a:pPr>
              <a:buNone/>
            </a:pPr>
            <a:endParaRPr lang="en-US" altLang="zh-CN" sz="1600" dirty="0" smtClean="0"/>
          </a:p>
          <a:p>
            <a:pPr>
              <a:buNone/>
            </a:pPr>
            <a:r>
              <a:rPr lang="en-US" altLang="zh-CN" sz="2800" dirty="0" smtClean="0"/>
              <a:t>                                  </a:t>
            </a:r>
            <a:r>
              <a:rPr lang="zh-CN" altLang="en-US" sz="2800" dirty="0" smtClean="0"/>
              <a:t>周期保养性材料</a:t>
            </a:r>
            <a:endParaRPr lang="en-US" altLang="zh-CN" sz="2800" dirty="0" smtClean="0"/>
          </a:p>
          <a:p>
            <a:pPr algn="ctr">
              <a:buNone/>
            </a:pPr>
            <a:r>
              <a:rPr lang="en-US" altLang="zh-CN" sz="1600" dirty="0" smtClean="0"/>
              <a:t>1</a:t>
            </a:r>
            <a:r>
              <a:rPr lang="zh-CN" altLang="en-US" sz="1600" dirty="0" smtClean="0"/>
              <a:t>： 活性炭         </a:t>
            </a:r>
            <a:r>
              <a:rPr lang="en-US" altLang="zh-CN" sz="1600" dirty="0" smtClean="0"/>
              <a:t>2</a:t>
            </a:r>
            <a:r>
              <a:rPr lang="zh-CN" altLang="en-US" sz="1600" dirty="0" smtClean="0"/>
              <a:t>： 高锰酸钾       </a:t>
            </a:r>
            <a:r>
              <a:rPr lang="en-US" altLang="zh-CN" sz="1600" dirty="0" smtClean="0"/>
              <a:t>3</a:t>
            </a:r>
            <a:r>
              <a:rPr lang="zh-CN" altLang="en-US" sz="1600" dirty="0" smtClean="0"/>
              <a:t>： 过氧化氢</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可溶性镍阳极  </a:t>
            </a:r>
            <a:r>
              <a:rPr lang="en-US" altLang="zh-CN" dirty="0" smtClean="0"/>
              <a:t>Ni</a:t>
            </a:r>
            <a:endParaRPr lang="zh-CN" altLang="en-US"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元素周期第</a:t>
            </a:r>
            <a:r>
              <a:rPr lang="en-US" altLang="zh-CN" sz="1600" dirty="0" smtClean="0"/>
              <a:t>4</a:t>
            </a:r>
            <a:r>
              <a:rPr lang="zh-CN" altLang="en-US" sz="1600" dirty="0" smtClean="0"/>
              <a:t>周期第</a:t>
            </a:r>
            <a:r>
              <a:rPr lang="en-US" altLang="zh-CN" sz="1600" dirty="0" smtClean="0"/>
              <a:t>VIII</a:t>
            </a:r>
            <a:r>
              <a:rPr lang="zh-CN" altLang="en-US" sz="1600" dirty="0" smtClean="0"/>
              <a:t>族的一种元素</a:t>
            </a:r>
            <a:endParaRPr lang="en-US" altLang="zh-CN" sz="1600" dirty="0" smtClean="0"/>
          </a:p>
          <a:p>
            <a:pPr>
              <a:buNone/>
            </a:pPr>
            <a:r>
              <a:rPr lang="en-US" altLang="zh-CN" sz="1600" dirty="0" smtClean="0"/>
              <a:t>2.</a:t>
            </a:r>
            <a:r>
              <a:rPr lang="zh-CN" altLang="en-US" sz="1600" dirty="0" smtClean="0"/>
              <a:t>化学符号</a:t>
            </a:r>
            <a:r>
              <a:rPr lang="en-US" altLang="zh-CN" sz="1600" dirty="0" smtClean="0"/>
              <a:t>:Ni                                                 3.</a:t>
            </a:r>
            <a:r>
              <a:rPr lang="zh-CN" altLang="en-US" sz="1600" dirty="0" smtClean="0"/>
              <a:t>原子序数</a:t>
            </a:r>
            <a:r>
              <a:rPr lang="en-US" altLang="zh-CN" sz="1600" dirty="0" smtClean="0"/>
              <a:t>:28</a:t>
            </a:r>
            <a:endParaRPr lang="en-US" altLang="zh-CN" sz="1600" dirty="0" smtClean="0"/>
          </a:p>
          <a:p>
            <a:pPr>
              <a:buNone/>
            </a:pPr>
            <a:r>
              <a:rPr lang="en-US" altLang="zh-CN" sz="1600" dirty="0" smtClean="0"/>
              <a:t>4.</a:t>
            </a:r>
            <a:r>
              <a:rPr lang="zh-CN" altLang="en-US" sz="1600" dirty="0" smtClean="0"/>
              <a:t>原子    量</a:t>
            </a:r>
            <a:r>
              <a:rPr lang="en-US" altLang="zh-CN" sz="1600" dirty="0" smtClean="0"/>
              <a:t>:58.69                                          5.</a:t>
            </a:r>
            <a:r>
              <a:rPr lang="zh-CN" altLang="en-US" sz="1600" dirty="0" smtClean="0"/>
              <a:t>密度 </a:t>
            </a:r>
            <a:r>
              <a:rPr lang="en-US" altLang="zh-CN" sz="1600" dirty="0" smtClean="0"/>
              <a:t>: 8.9g/Cm3</a:t>
            </a:r>
            <a:endParaRPr lang="en-US" altLang="zh-CN" sz="1600" dirty="0" smtClean="0"/>
          </a:p>
          <a:p>
            <a:pPr>
              <a:buNone/>
            </a:pPr>
            <a:r>
              <a:rPr lang="en-US" altLang="zh-CN" sz="1600" dirty="0" smtClean="0"/>
              <a:t>6.</a:t>
            </a:r>
            <a:r>
              <a:rPr lang="zh-CN" altLang="en-US" sz="1600" dirty="0" smtClean="0"/>
              <a:t>熔点</a:t>
            </a:r>
            <a:r>
              <a:rPr lang="en-US" altLang="zh-CN" sz="1600" dirty="0" smtClean="0"/>
              <a:t>:1455℃                                               7.</a:t>
            </a:r>
            <a:r>
              <a:rPr lang="zh-CN" altLang="en-US" sz="1600" dirty="0" smtClean="0"/>
              <a:t>沸点</a:t>
            </a:r>
            <a:r>
              <a:rPr lang="en-US" altLang="zh-CN" sz="1600" dirty="0" smtClean="0"/>
              <a:t>:2900℃</a:t>
            </a:r>
            <a:endParaRPr lang="en-US" altLang="zh-CN" sz="1600" dirty="0" smtClean="0"/>
          </a:p>
          <a:p>
            <a:pPr>
              <a:buNone/>
            </a:pPr>
            <a:r>
              <a:rPr lang="en-US" altLang="zh-CN" sz="1600" dirty="0" smtClean="0"/>
              <a:t>8.</a:t>
            </a:r>
            <a:r>
              <a:rPr lang="zh-CN" altLang="en-US" sz="1600" dirty="0" smtClean="0"/>
              <a:t>电极电位</a:t>
            </a:r>
            <a:r>
              <a:rPr lang="en-US" altLang="zh-CN" sz="1600" dirty="0" smtClean="0"/>
              <a:t>:-0.25v                                          9.</a:t>
            </a:r>
            <a:r>
              <a:rPr lang="zh-CN" altLang="en-US" sz="1600" dirty="0" smtClean="0"/>
              <a:t>化合价</a:t>
            </a:r>
            <a:r>
              <a:rPr lang="en-US" altLang="zh-CN" sz="1600" dirty="0" smtClean="0"/>
              <a:t>:2+</a:t>
            </a:r>
            <a:endParaRPr lang="en-US" altLang="zh-CN" sz="1600" dirty="0" smtClean="0"/>
          </a:p>
          <a:p>
            <a:pPr>
              <a:buNone/>
            </a:pPr>
            <a:r>
              <a:rPr lang="en-US" altLang="zh-CN" sz="1600" dirty="0" smtClean="0"/>
              <a:t>10.</a:t>
            </a:r>
            <a:r>
              <a:rPr lang="zh-CN" altLang="en-US" sz="1600" dirty="0" smtClean="0"/>
              <a:t>电化当量</a:t>
            </a:r>
            <a:r>
              <a:rPr lang="en-US" altLang="zh-CN" sz="1600" dirty="0" smtClean="0"/>
              <a:t>:1.095g.A/Hr                             11.</a:t>
            </a:r>
            <a:r>
              <a:rPr lang="zh-CN" altLang="en-US" sz="1600" dirty="0" smtClean="0"/>
              <a:t>晶格排布</a:t>
            </a:r>
            <a:r>
              <a:rPr lang="en-US" altLang="zh-CN" sz="1600" dirty="0" smtClean="0"/>
              <a:t>:</a:t>
            </a:r>
            <a:r>
              <a:rPr lang="zh-CN" altLang="en-US" sz="1600" dirty="0" smtClean="0"/>
              <a:t>面心立方</a:t>
            </a:r>
            <a:endParaRPr lang="en-US" altLang="zh-CN" sz="1600" dirty="0" smtClean="0"/>
          </a:p>
          <a:p>
            <a:pPr>
              <a:buNone/>
            </a:pPr>
            <a:r>
              <a:rPr lang="en-US" altLang="zh-CN" sz="1600" dirty="0" smtClean="0"/>
              <a:t>12.</a:t>
            </a:r>
            <a:r>
              <a:rPr lang="zh-CN" altLang="en-US" sz="1600" dirty="0" smtClean="0"/>
              <a:t>原子间距</a:t>
            </a:r>
            <a:r>
              <a:rPr lang="en-US" altLang="zh-CN" sz="1600" dirty="0" smtClean="0"/>
              <a:t>:2.491Å                                      13.</a:t>
            </a:r>
            <a:r>
              <a:rPr lang="zh-CN" altLang="en-US" sz="1600" dirty="0" smtClean="0"/>
              <a:t>原子半径</a:t>
            </a:r>
            <a:r>
              <a:rPr lang="en-US" altLang="zh-CN" sz="1600" dirty="0" smtClean="0"/>
              <a:t>:1.25Å</a:t>
            </a:r>
            <a:endParaRPr lang="en-US" altLang="zh-CN" sz="1600" dirty="0" smtClean="0"/>
          </a:p>
          <a:p>
            <a:pPr>
              <a:buNone/>
            </a:pPr>
            <a:r>
              <a:rPr lang="en-US" altLang="zh-CN" sz="1600" dirty="0" smtClean="0"/>
              <a:t>14.</a:t>
            </a:r>
            <a:r>
              <a:rPr lang="zh-CN" altLang="en-US" sz="1600" dirty="0" smtClean="0"/>
              <a:t>镍在空气中不氧化而会产生钝化</a:t>
            </a:r>
            <a:r>
              <a:rPr lang="en-US" altLang="zh-CN" sz="1600" dirty="0" smtClean="0"/>
              <a:t>.</a:t>
            </a:r>
            <a:endParaRPr lang="en-US" altLang="zh-CN" sz="1600" dirty="0" smtClean="0"/>
          </a:p>
          <a:p>
            <a:pPr>
              <a:buNone/>
            </a:pPr>
            <a:r>
              <a:rPr lang="en-US" altLang="zh-CN" sz="1600" b="1" dirty="0" smtClean="0"/>
              <a:t>15</a:t>
            </a:r>
            <a:r>
              <a:rPr lang="en-US" altLang="zh-CN" sz="1600" dirty="0" smtClean="0"/>
              <a:t>.</a:t>
            </a:r>
            <a:r>
              <a:rPr lang="zh-CN" altLang="en-US" sz="1600" dirty="0" smtClean="0"/>
              <a:t>镍溶与</a:t>
            </a:r>
            <a:r>
              <a:rPr lang="en-US" altLang="zh-CN" sz="1600" dirty="0" smtClean="0"/>
              <a:t>HNO3,</a:t>
            </a:r>
            <a:r>
              <a:rPr lang="zh-CN" altLang="en-US" sz="1600" dirty="0" smtClean="0"/>
              <a:t>与</a:t>
            </a:r>
            <a:r>
              <a:rPr lang="en-US" altLang="zh-CN" sz="1600" dirty="0" smtClean="0"/>
              <a:t>HNO3</a:t>
            </a:r>
            <a:r>
              <a:rPr lang="zh-CN" altLang="en-US" sz="1600" dirty="0" smtClean="0"/>
              <a:t>反应成钝化状态</a:t>
            </a:r>
            <a:r>
              <a:rPr lang="en-US" altLang="zh-CN" sz="1600" dirty="0" smtClean="0"/>
              <a:t>,</a:t>
            </a:r>
            <a:r>
              <a:rPr lang="zh-CN" altLang="en-US" sz="1600" dirty="0" smtClean="0"/>
              <a:t>难溶与</a:t>
            </a:r>
            <a:r>
              <a:rPr lang="en-US" altLang="zh-CN" sz="1600" dirty="0" smtClean="0"/>
              <a:t>H</a:t>
            </a:r>
            <a:r>
              <a:rPr lang="en-US" altLang="zh-CN" sz="1000" dirty="0" smtClean="0"/>
              <a:t>2</a:t>
            </a:r>
            <a:r>
              <a:rPr lang="en-US" altLang="zh-CN" sz="1600" dirty="0" smtClean="0"/>
              <a:t>SO</a:t>
            </a:r>
            <a:r>
              <a:rPr lang="en-US" altLang="zh-CN" sz="1000" dirty="0" smtClean="0"/>
              <a:t>4</a:t>
            </a:r>
            <a:r>
              <a:rPr lang="zh-CN" altLang="en-US" sz="1600" dirty="0" smtClean="0"/>
              <a:t>和</a:t>
            </a:r>
            <a:r>
              <a:rPr lang="en-US" altLang="zh-CN" sz="1600" dirty="0" smtClean="0"/>
              <a:t>HCI.</a:t>
            </a:r>
            <a:r>
              <a:rPr lang="zh-CN" altLang="en-US" sz="1600" dirty="0" smtClean="0"/>
              <a:t>与强碱不起反应</a:t>
            </a:r>
            <a:r>
              <a:rPr lang="en-US" altLang="zh-CN" sz="1600" dirty="0" smtClean="0"/>
              <a:t>.</a:t>
            </a:r>
            <a:r>
              <a:rPr lang="zh-CN" altLang="en-US" sz="1600" dirty="0" smtClean="0"/>
              <a:t> </a:t>
            </a:r>
            <a:endParaRPr lang="en-US" altLang="zh-CN" sz="1600" dirty="0" smtClean="0"/>
          </a:p>
          <a:p>
            <a:pPr>
              <a:buNone/>
            </a:pPr>
            <a:r>
              <a:rPr lang="en-US" altLang="zh-CN" sz="1600" b="1" dirty="0" smtClean="0"/>
              <a:t>16.</a:t>
            </a:r>
            <a:r>
              <a:rPr lang="zh-CN" altLang="en-US" sz="1600" dirty="0" smtClean="0"/>
              <a:t>镍薄的镀层孔隙率较高</a:t>
            </a:r>
            <a:r>
              <a:rPr lang="en-US" altLang="zh-CN" sz="1600" dirty="0" smtClean="0"/>
              <a:t>,</a:t>
            </a:r>
            <a:r>
              <a:rPr lang="zh-CN" altLang="en-US" sz="1600" dirty="0" smtClean="0"/>
              <a:t>须是多层镀镍或镍的镀层达到</a:t>
            </a:r>
            <a:r>
              <a:rPr lang="en-US" altLang="zh-CN" sz="1600" dirty="0" smtClean="0"/>
              <a:t>25um</a:t>
            </a:r>
            <a:r>
              <a:rPr lang="zh-CN" altLang="en-US" sz="1600" dirty="0" smtClean="0"/>
              <a:t>以上镀层</a:t>
            </a:r>
            <a:r>
              <a:rPr lang="en-US" altLang="zh-CN" sz="1600" dirty="0" smtClean="0"/>
              <a:t>.</a:t>
            </a:r>
            <a:r>
              <a:rPr lang="zh-CN" altLang="en-US" sz="1600" dirty="0" smtClean="0"/>
              <a:t>镍合金也可以</a:t>
            </a:r>
            <a:r>
              <a:rPr lang="en-US" altLang="zh-CN" sz="1600" dirty="0" smtClean="0"/>
              <a:t>.</a:t>
            </a:r>
            <a:endParaRPr lang="en-US" altLang="zh-CN" sz="1600" dirty="0" smtClean="0"/>
          </a:p>
          <a:p>
            <a:pPr>
              <a:buNone/>
            </a:pPr>
            <a:r>
              <a:rPr lang="en-US" altLang="zh-CN" sz="1600" b="1" dirty="0" smtClean="0"/>
              <a:t>17.</a:t>
            </a:r>
            <a:r>
              <a:rPr lang="zh-CN" altLang="en-US" sz="1600" dirty="0" smtClean="0"/>
              <a:t>镍耐热性和耐磨性较好</a:t>
            </a:r>
            <a:r>
              <a:rPr lang="en-US" altLang="zh-CN" sz="1600" dirty="0" smtClean="0"/>
              <a:t>.</a:t>
            </a:r>
            <a:endParaRPr lang="en-US" altLang="zh-CN" sz="1600" dirty="0" smtClean="0"/>
          </a:p>
          <a:p>
            <a:pPr>
              <a:buNone/>
            </a:pPr>
            <a:r>
              <a:rPr lang="en-US" altLang="zh-CN" sz="1600" b="1" dirty="0" smtClean="0"/>
              <a:t>18.</a:t>
            </a:r>
            <a:r>
              <a:rPr lang="zh-CN" altLang="en-US" sz="1600" dirty="0" smtClean="0"/>
              <a:t>镍在空气中迅速与氧发生反应生成薄的钝化膜</a:t>
            </a:r>
            <a:r>
              <a:rPr lang="en-US" altLang="zh-CN" sz="1600" dirty="0" smtClean="0"/>
              <a:t>,</a:t>
            </a:r>
            <a:r>
              <a:rPr lang="zh-CN" altLang="en-US" sz="1600" dirty="0" smtClean="0"/>
              <a:t>能抗拒空气中的酸</a:t>
            </a:r>
            <a:r>
              <a:rPr lang="en-US" altLang="zh-CN" sz="1600" dirty="0" smtClean="0"/>
              <a:t>/</a:t>
            </a:r>
            <a:r>
              <a:rPr lang="zh-CN" altLang="en-US" sz="1600" dirty="0" smtClean="0"/>
              <a:t>碱腐蚀</a:t>
            </a:r>
            <a:r>
              <a:rPr lang="en-US" altLang="zh-CN" sz="1600" dirty="0" smtClean="0"/>
              <a:t>.</a:t>
            </a:r>
            <a:endParaRPr lang="en-US" altLang="zh-CN" sz="1600" dirty="0" smtClean="0"/>
          </a:p>
          <a:p>
            <a:pPr>
              <a:buNone/>
            </a:pPr>
            <a:r>
              <a:rPr lang="en-US" altLang="zh-CN" sz="1600" dirty="0" smtClean="0"/>
              <a:t>19</a:t>
            </a:r>
            <a:r>
              <a:rPr lang="zh-CN" altLang="en-US" sz="1600" dirty="0" smtClean="0"/>
              <a:t>：阳极溶解补充镀液中镍离子保持镀液平衡。</a:t>
            </a:r>
            <a:endParaRPr lang="en-US" altLang="zh-CN" sz="1600" dirty="0" smtClean="0"/>
          </a:p>
          <a:p>
            <a:pPr>
              <a:buNone/>
            </a:pPr>
            <a:endParaRPr lang="en-US" altLang="zh-CN" sz="1600" dirty="0" smtClean="0"/>
          </a:p>
          <a:p>
            <a:pPr>
              <a:buNone/>
            </a:pP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25145"/>
            <a:ext cx="8229600" cy="892810"/>
          </a:xfrm>
        </p:spPr>
        <p:txBody>
          <a:bodyPr>
            <a:normAutofit fontScale="90000"/>
          </a:bodyPr>
          <a:lstStyle/>
          <a:p>
            <a:r>
              <a:rPr lang="zh-CN" altLang="en-US" sz="2800" dirty="0" smtClean="0"/>
              <a:t>氨基磺酸镍                                                          </a:t>
            </a:r>
            <a:r>
              <a:rPr lang="en-US" sz="2000" dirty="0" smtClean="0"/>
              <a:t>Ni(NHSO</a:t>
            </a:r>
            <a:r>
              <a:rPr lang="en-US" sz="1200" dirty="0" smtClean="0"/>
              <a:t>3</a:t>
            </a:r>
            <a:r>
              <a:rPr lang="en-US" sz="2000" dirty="0" smtClean="0"/>
              <a:t>)</a:t>
            </a:r>
            <a:r>
              <a:rPr lang="en-US" sz="1200" dirty="0" smtClean="0"/>
              <a:t>2</a:t>
            </a:r>
            <a:r>
              <a:rPr lang="en-US" sz="2000" dirty="0" smtClean="0"/>
              <a:t>.4H</a:t>
            </a:r>
            <a:r>
              <a:rPr lang="en-US" sz="1200" dirty="0" smtClean="0"/>
              <a:t>2</a:t>
            </a:r>
            <a:r>
              <a:rPr lang="en-US" sz="2000" dirty="0" smtClean="0"/>
              <a:t>O(</a:t>
            </a:r>
            <a:r>
              <a:rPr lang="zh-CN" altLang="en-US" sz="2000" dirty="0" smtClean="0"/>
              <a:t>蓝绿色结晶体</a:t>
            </a:r>
            <a:r>
              <a:rPr lang="en-US" sz="2000" dirty="0" smtClean="0"/>
              <a:t>)  </a:t>
            </a:r>
            <a:r>
              <a:rPr lang="en-US" sz="2000" dirty="0" smtClean="0">
                <a:sym typeface="+mn-ea"/>
              </a:rPr>
              <a:t>Ni(NHSO3)2  (</a:t>
            </a:r>
            <a:r>
              <a:rPr lang="zh-CN" altLang="en-US" sz="2000" dirty="0" smtClean="0">
                <a:sym typeface="+mn-ea"/>
              </a:rPr>
              <a:t>深绿色水溶体</a:t>
            </a:r>
            <a:r>
              <a:rPr lang="en-US" sz="2000" dirty="0" smtClean="0">
                <a:sym typeface="+mn-ea"/>
              </a:rPr>
              <a:t>)</a:t>
            </a:r>
            <a:br>
              <a:rPr lang="zh-CN" altLang="en-US" sz="2000" dirty="0"/>
            </a:br>
            <a:r>
              <a:rPr lang="en-US" sz="2000" dirty="0" smtClean="0"/>
              <a:t>                                                             </a:t>
            </a:r>
            <a:endParaRPr lang="zh-CN" altLang="en-US" sz="2000" dirty="0"/>
          </a:p>
        </p:txBody>
      </p:sp>
      <p:sp>
        <p:nvSpPr>
          <p:cNvPr id="3" name="内容占位符 2"/>
          <p:cNvSpPr>
            <a:spLocks noGrp="1"/>
          </p:cNvSpPr>
          <p:nvPr>
            <p:ph idx="1"/>
          </p:nvPr>
        </p:nvSpPr>
        <p:spPr/>
        <p:txBody>
          <a:bodyPr/>
          <a:lstStyle/>
          <a:p>
            <a:r>
              <a:rPr lang="zh-CN" altLang="en-US" sz="1600" b="1" dirty="0" smtClean="0"/>
              <a:t>分子式</a:t>
            </a:r>
            <a:r>
              <a:rPr lang="en-US" sz="1600" b="1" dirty="0" smtClean="0"/>
              <a:t>:  </a:t>
            </a:r>
            <a:r>
              <a:rPr lang="en-US" sz="1600" dirty="0" smtClean="0"/>
              <a:t>Ni(NHSO</a:t>
            </a:r>
            <a:r>
              <a:rPr lang="en-US" sz="900" dirty="0" smtClean="0"/>
              <a:t>3</a:t>
            </a:r>
            <a:r>
              <a:rPr lang="en-US" sz="1600" dirty="0" smtClean="0"/>
              <a:t>)</a:t>
            </a:r>
            <a:r>
              <a:rPr lang="en-US" sz="900" dirty="0" smtClean="0"/>
              <a:t>2</a:t>
            </a:r>
            <a:r>
              <a:rPr lang="en-US" sz="1600" dirty="0" smtClean="0"/>
              <a:t>.4H</a:t>
            </a:r>
            <a:r>
              <a:rPr lang="en-US" sz="900" dirty="0" smtClean="0"/>
              <a:t>2</a:t>
            </a:r>
            <a:r>
              <a:rPr lang="en-US" sz="1600" dirty="0" smtClean="0"/>
              <a:t>O(</a:t>
            </a:r>
            <a:r>
              <a:rPr lang="zh-CN" altLang="en-US" sz="1600" dirty="0" smtClean="0"/>
              <a:t>蓝绿色结晶体</a:t>
            </a:r>
            <a:r>
              <a:rPr lang="en-US" sz="1600" dirty="0" smtClean="0"/>
              <a:t>)   Ni(NHSO</a:t>
            </a:r>
            <a:r>
              <a:rPr lang="en-US" sz="900" dirty="0" smtClean="0"/>
              <a:t>3</a:t>
            </a:r>
            <a:r>
              <a:rPr lang="en-US" sz="1600" dirty="0" smtClean="0"/>
              <a:t>)</a:t>
            </a:r>
            <a:r>
              <a:rPr lang="en-US" sz="900" dirty="0" smtClean="0"/>
              <a:t>2</a:t>
            </a:r>
            <a:r>
              <a:rPr lang="en-US" sz="1600" dirty="0" smtClean="0"/>
              <a:t>  (</a:t>
            </a:r>
            <a:r>
              <a:rPr lang="zh-CN" altLang="en-US" sz="1600" dirty="0" smtClean="0"/>
              <a:t>深绿色水溶体</a:t>
            </a:r>
            <a:r>
              <a:rPr lang="en-US" sz="1600" dirty="0" smtClean="0"/>
              <a:t>)</a:t>
            </a:r>
            <a:endParaRPr lang="zh-CN" altLang="en-US" sz="1600" dirty="0" smtClean="0"/>
          </a:p>
          <a:p>
            <a:r>
              <a:rPr lang="zh-CN" altLang="en-US" sz="1600" b="1" dirty="0" smtClean="0"/>
              <a:t>分子量</a:t>
            </a:r>
            <a:r>
              <a:rPr lang="en-US" sz="1600" b="1" dirty="0" smtClean="0"/>
              <a:t>: </a:t>
            </a:r>
            <a:r>
              <a:rPr lang="en-US" sz="1600" dirty="0" smtClean="0"/>
              <a:t> 322.81(</a:t>
            </a:r>
            <a:r>
              <a:rPr lang="zh-CN" altLang="en-US" sz="1600" dirty="0" smtClean="0"/>
              <a:t>蓝绿色结晶体</a:t>
            </a:r>
            <a:r>
              <a:rPr lang="en-US" sz="1600" dirty="0" smtClean="0"/>
              <a:t>)                         250.87(</a:t>
            </a:r>
            <a:r>
              <a:rPr lang="zh-CN" altLang="en-US" sz="1600" dirty="0" smtClean="0"/>
              <a:t>深绿色水溶体</a:t>
            </a:r>
            <a:r>
              <a:rPr lang="en-US" sz="1600" dirty="0" smtClean="0"/>
              <a:t>)</a:t>
            </a:r>
            <a:endParaRPr lang="zh-CN" altLang="en-US" sz="1600" dirty="0" smtClean="0"/>
          </a:p>
          <a:p>
            <a:r>
              <a:rPr lang="zh-CN" altLang="en-US" sz="1600" b="1" dirty="0" smtClean="0"/>
              <a:t>物化性质</a:t>
            </a:r>
            <a:r>
              <a:rPr lang="en-US" sz="1600" b="1" dirty="0" smtClean="0"/>
              <a:t>:</a:t>
            </a:r>
            <a:endParaRPr lang="zh-CN" altLang="en-US" sz="1600" dirty="0" smtClean="0"/>
          </a:p>
          <a:p>
            <a:r>
              <a:rPr lang="zh-CN" altLang="en-US" sz="1600" dirty="0" smtClean="0"/>
              <a:t>绿色结晶</a:t>
            </a:r>
            <a:r>
              <a:rPr lang="en-US" sz="1600" dirty="0" smtClean="0"/>
              <a:t>,</a:t>
            </a:r>
            <a:r>
              <a:rPr lang="zh-CN" altLang="en-US" sz="1600" dirty="0" smtClean="0"/>
              <a:t>易潮解</a:t>
            </a:r>
            <a:r>
              <a:rPr lang="en-US" sz="1600" dirty="0" smtClean="0"/>
              <a:t>,</a:t>
            </a:r>
            <a:r>
              <a:rPr lang="zh-CN" altLang="en-US" sz="1600" dirty="0" smtClean="0"/>
              <a:t>易溶于水</a:t>
            </a:r>
            <a:r>
              <a:rPr lang="en-US" sz="1600" dirty="0" smtClean="0"/>
              <a:t>,</a:t>
            </a:r>
            <a:r>
              <a:rPr lang="zh-CN" altLang="en-US" sz="1600" dirty="0" smtClean="0"/>
              <a:t>在高温时失去结晶水而同时分解。温度在</a:t>
            </a:r>
            <a:r>
              <a:rPr lang="en-US" sz="1600" dirty="0" smtClean="0"/>
              <a:t>70</a:t>
            </a:r>
            <a:r>
              <a:rPr lang="zh-CN" altLang="en-US" sz="1600" dirty="0" smtClean="0"/>
              <a:t>℃为</a:t>
            </a:r>
            <a:r>
              <a:rPr lang="zh-CN" altLang="en-US" sz="1600" dirty="0" smtClean="0"/>
              <a:t>临界分解</a:t>
            </a:r>
            <a:r>
              <a:rPr lang="zh-CN" altLang="en-US" sz="1600" dirty="0" smtClean="0"/>
              <a:t>开始。比重</a:t>
            </a:r>
            <a:r>
              <a:rPr lang="en-US" sz="1600" dirty="0" smtClean="0"/>
              <a:t>:1.55</a:t>
            </a:r>
            <a:r>
              <a:rPr lang="en-US" altLang="zh-CN" sz="1600" dirty="0" smtClean="0"/>
              <a:t>±</a:t>
            </a:r>
            <a:r>
              <a:rPr lang="en-US" sz="1600" dirty="0" smtClean="0"/>
              <a:t>0.05g/L  PH</a:t>
            </a:r>
            <a:r>
              <a:rPr lang="zh-CN" altLang="en-US" sz="1600" dirty="0" smtClean="0"/>
              <a:t>值</a:t>
            </a:r>
            <a:r>
              <a:rPr lang="en-US" sz="1600" dirty="0" smtClean="0"/>
              <a:t>:4.5</a:t>
            </a:r>
            <a:r>
              <a:rPr lang="en-US" altLang="zh-CN" sz="1600" dirty="0" smtClean="0"/>
              <a:t>±</a:t>
            </a:r>
            <a:r>
              <a:rPr lang="en-US" sz="1600" dirty="0" smtClean="0"/>
              <a:t>0.5      </a:t>
            </a:r>
            <a:r>
              <a:rPr lang="en-US" altLang="zh-CN" sz="1600" dirty="0" smtClean="0"/>
              <a:t>′</a:t>
            </a:r>
            <a:r>
              <a:rPr lang="en-US" sz="1600" dirty="0" smtClean="0"/>
              <a:t>Be</a:t>
            </a:r>
            <a:r>
              <a:rPr lang="en-US" altLang="zh-CN" sz="1600" dirty="0" smtClean="0"/>
              <a:t>°</a:t>
            </a:r>
            <a:r>
              <a:rPr lang="en-US" sz="1600" dirty="0" smtClean="0"/>
              <a:t>:51.5</a:t>
            </a:r>
            <a:endParaRPr lang="zh-CN" altLang="en-US" sz="1600" dirty="0" smtClean="0"/>
          </a:p>
          <a:p>
            <a:r>
              <a:rPr lang="zh-CN" altLang="en-US" sz="1600" b="1" dirty="0" smtClean="0"/>
              <a:t>用途</a:t>
            </a:r>
            <a:r>
              <a:rPr lang="en-US" sz="1600" b="1" dirty="0" smtClean="0"/>
              <a:t>: </a:t>
            </a:r>
            <a:r>
              <a:rPr lang="zh-CN" altLang="en-US" sz="1600" dirty="0" smtClean="0"/>
              <a:t>镀镍主盐提供镍离子。市售液体产品镍含量</a:t>
            </a:r>
            <a:r>
              <a:rPr lang="en-US" sz="1600" dirty="0" smtClean="0"/>
              <a:t>180g/L</a:t>
            </a:r>
            <a:endParaRPr lang="zh-CN" altLang="en-US" sz="1600" dirty="0" smtClean="0"/>
          </a:p>
          <a:p>
            <a:r>
              <a:rPr lang="zh-CN" altLang="en-US" sz="1600" b="1" dirty="0" smtClean="0"/>
              <a:t>优点</a:t>
            </a:r>
            <a:r>
              <a:rPr lang="en-US" sz="1600" b="1" dirty="0" smtClean="0"/>
              <a:t>:</a:t>
            </a:r>
            <a:r>
              <a:rPr lang="en-US" sz="1600" dirty="0" smtClean="0"/>
              <a:t> </a:t>
            </a:r>
            <a:r>
              <a:rPr lang="zh-CN" altLang="en-US" sz="1600" dirty="0" smtClean="0"/>
              <a:t>结晶细密</a:t>
            </a:r>
            <a:r>
              <a:rPr lang="en-US" sz="1600" dirty="0" smtClean="0"/>
              <a:t>,</a:t>
            </a:r>
            <a:r>
              <a:rPr lang="zh-CN" altLang="en-US" sz="1600" dirty="0" smtClean="0"/>
              <a:t>低的内应力。环保。</a:t>
            </a:r>
            <a:endParaRPr lang="zh-CN" altLang="en-US" sz="1600" dirty="0" smtClean="0"/>
          </a:p>
          <a:p>
            <a:r>
              <a:rPr lang="en-US" sz="1600" dirty="0" smtClean="0"/>
              <a:t>          2H</a:t>
            </a:r>
            <a:r>
              <a:rPr lang="en-US" sz="900" dirty="0" smtClean="0"/>
              <a:t>2</a:t>
            </a:r>
            <a:r>
              <a:rPr lang="en-US" sz="1600" dirty="0" smtClean="0"/>
              <a:t>NSO</a:t>
            </a:r>
            <a:r>
              <a:rPr lang="en-US" sz="900" dirty="0" smtClean="0"/>
              <a:t>3</a:t>
            </a:r>
            <a:r>
              <a:rPr lang="en-US" sz="1600" dirty="0" smtClean="0"/>
              <a:t>H + Ni(OH)</a:t>
            </a:r>
            <a:r>
              <a:rPr lang="en-US" sz="900" dirty="0" smtClean="0"/>
              <a:t>2</a:t>
            </a:r>
            <a:r>
              <a:rPr lang="en-US" sz="1600" dirty="0" smtClean="0"/>
              <a:t> ==== Ni(NH</a:t>
            </a:r>
            <a:r>
              <a:rPr lang="en-US" sz="900" dirty="0" smtClean="0"/>
              <a:t>2</a:t>
            </a:r>
            <a:r>
              <a:rPr lang="en-US" sz="1600" dirty="0" smtClean="0"/>
              <a:t>SO</a:t>
            </a:r>
            <a:r>
              <a:rPr lang="en-US" sz="900" dirty="0" smtClean="0"/>
              <a:t>3</a:t>
            </a:r>
            <a:r>
              <a:rPr lang="en-US" sz="1600" dirty="0" smtClean="0"/>
              <a:t>)</a:t>
            </a:r>
            <a:r>
              <a:rPr lang="en-US" sz="900" dirty="0" smtClean="0"/>
              <a:t>2</a:t>
            </a:r>
            <a:r>
              <a:rPr lang="en-US" sz="1600" dirty="0" smtClean="0"/>
              <a:t> +2H</a:t>
            </a:r>
            <a:r>
              <a:rPr lang="en-US" sz="900" dirty="0" smtClean="0"/>
              <a:t>2</a:t>
            </a:r>
            <a:r>
              <a:rPr lang="en-US" sz="1600" dirty="0" smtClean="0"/>
              <a:t>O</a:t>
            </a:r>
            <a:endParaRPr lang="zh-CN" altLang="en-US" sz="1600" dirty="0" smtClean="0"/>
          </a:p>
          <a:p>
            <a:r>
              <a:rPr lang="zh-CN" altLang="en-US" sz="1600" b="1" dirty="0" smtClean="0"/>
              <a:t>工业级</a:t>
            </a:r>
            <a:r>
              <a:rPr lang="en-US" sz="1600" b="1" dirty="0" smtClean="0"/>
              <a:t>: 97%</a:t>
            </a:r>
            <a:endParaRPr lang="zh-CN" altLang="en-US" sz="1600" dirty="0" smtClean="0"/>
          </a:p>
          <a:p>
            <a:r>
              <a:rPr lang="zh-CN" altLang="en-US" sz="1600" b="1" dirty="0" smtClean="0"/>
              <a:t>特定级</a:t>
            </a:r>
            <a:r>
              <a:rPr lang="en-US" sz="1600" b="1" dirty="0" smtClean="0"/>
              <a:t>:98%</a:t>
            </a:r>
            <a:endParaRPr lang="zh-CN" altLang="en-US" sz="1600" dirty="0" smtClean="0"/>
          </a:p>
          <a:p>
            <a:endParaRPr lang="en-US" altLang="zh-CN" sz="1600" dirty="0" smtClean="0"/>
          </a:p>
          <a:p>
            <a:endParaRPr lang="zh-CN" altLang="en-US" dirty="0"/>
          </a:p>
        </p:txBody>
      </p:sp>
      <p:graphicFrame>
        <p:nvGraphicFramePr>
          <p:cNvPr id="7" name="对象 6"/>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8"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氯化镍      </a:t>
            </a:r>
            <a:r>
              <a:rPr lang="en-US" sz="3600" dirty="0" smtClean="0"/>
              <a:t>NiCl.6H</a:t>
            </a:r>
            <a:r>
              <a:rPr lang="en-US" sz="1800" dirty="0" smtClean="0"/>
              <a:t>2</a:t>
            </a:r>
            <a:r>
              <a:rPr lang="en-US" sz="3600" dirty="0" smtClean="0"/>
              <a:t>O</a:t>
            </a:r>
            <a:endParaRPr lang="zh-CN" altLang="en-US" sz="3600" dirty="0"/>
          </a:p>
        </p:txBody>
      </p:sp>
      <p:sp>
        <p:nvSpPr>
          <p:cNvPr id="3" name="内容占位符 2"/>
          <p:cNvSpPr>
            <a:spLocks noGrp="1"/>
          </p:cNvSpPr>
          <p:nvPr>
            <p:ph idx="1"/>
          </p:nvPr>
        </p:nvSpPr>
        <p:spPr/>
        <p:txBody>
          <a:bodyPr>
            <a:normAutofit/>
          </a:bodyPr>
          <a:lstStyle/>
          <a:p>
            <a:r>
              <a:rPr lang="zh-CN" altLang="en-US" sz="1600" b="1" dirty="0" smtClean="0"/>
              <a:t>分子式</a:t>
            </a:r>
            <a:r>
              <a:rPr lang="en-US" sz="1600" b="1" dirty="0" smtClean="0"/>
              <a:t>:NiCl.6H</a:t>
            </a:r>
            <a:r>
              <a:rPr lang="en-US" sz="900" b="1" dirty="0" smtClean="0"/>
              <a:t>2</a:t>
            </a:r>
            <a:r>
              <a:rPr lang="en-US" sz="1600" b="1" dirty="0" smtClean="0"/>
              <a:t>O</a:t>
            </a:r>
            <a:endParaRPr lang="zh-CN" altLang="en-US" sz="1600" dirty="0" smtClean="0"/>
          </a:p>
          <a:p>
            <a:r>
              <a:rPr lang="zh-CN" altLang="en-US" sz="1600" b="1" dirty="0" smtClean="0"/>
              <a:t>分子量</a:t>
            </a:r>
            <a:r>
              <a:rPr lang="en-US" sz="1600" b="1" dirty="0" smtClean="0"/>
              <a:t>:237.69</a:t>
            </a:r>
            <a:endParaRPr lang="zh-CN" altLang="en-US" sz="1600" dirty="0" smtClean="0"/>
          </a:p>
          <a:p>
            <a:r>
              <a:rPr lang="zh-CN" altLang="en-US" sz="1600" b="1" dirty="0" smtClean="0"/>
              <a:t>物化性质</a:t>
            </a:r>
            <a:r>
              <a:rPr lang="en-US" sz="1600" b="1" dirty="0" smtClean="0"/>
              <a:t>:</a:t>
            </a:r>
            <a:endParaRPr lang="zh-CN" altLang="en-US" sz="1600" dirty="0" smtClean="0"/>
          </a:p>
          <a:p>
            <a:r>
              <a:rPr lang="en-US" sz="1600" b="1" dirty="0" smtClean="0"/>
              <a:t>         </a:t>
            </a:r>
            <a:r>
              <a:rPr lang="zh-CN" altLang="en-US" sz="1600" dirty="0" smtClean="0"/>
              <a:t>绿色或单绿色斜棱柱状结晶</a:t>
            </a:r>
            <a:r>
              <a:rPr lang="en-US" sz="1600" dirty="0" smtClean="0"/>
              <a:t>,</a:t>
            </a:r>
            <a:r>
              <a:rPr lang="zh-CN" altLang="en-US" sz="1600" dirty="0" smtClean="0"/>
              <a:t>相对密度</a:t>
            </a:r>
            <a:r>
              <a:rPr lang="en-US" sz="1600" dirty="0" smtClean="0"/>
              <a:t>:1.921g/cm3 </a:t>
            </a:r>
            <a:r>
              <a:rPr lang="zh-CN" altLang="en-US" sz="1600" dirty="0" smtClean="0"/>
              <a:t>熔点</a:t>
            </a:r>
            <a:r>
              <a:rPr lang="en-US" sz="1600" dirty="0" smtClean="0"/>
              <a:t>80</a:t>
            </a:r>
            <a:r>
              <a:rPr lang="zh-CN" altLang="en-US" sz="1600" dirty="0" smtClean="0"/>
              <a:t>℃易溶于水</a:t>
            </a:r>
            <a:r>
              <a:rPr lang="en-US" sz="1600" dirty="0" smtClean="0"/>
              <a:t>,</a:t>
            </a:r>
            <a:r>
              <a:rPr lang="zh-CN" altLang="en-US" sz="1600" dirty="0" smtClean="0"/>
              <a:t>乙醇</a:t>
            </a:r>
            <a:r>
              <a:rPr lang="en-US" sz="1600" dirty="0" smtClean="0"/>
              <a:t>,</a:t>
            </a:r>
            <a:r>
              <a:rPr lang="zh-CN" altLang="en-US" sz="1600" dirty="0" smtClean="0"/>
              <a:t>其水溶液呈微酸性。在干燥空气中易风化</a:t>
            </a:r>
            <a:r>
              <a:rPr lang="en-US" sz="1600" dirty="0" smtClean="0"/>
              <a:t>,</a:t>
            </a:r>
            <a:r>
              <a:rPr lang="zh-CN" altLang="en-US" sz="1600" dirty="0" smtClean="0"/>
              <a:t>在潮湿空气中易潮解。加热至</a:t>
            </a:r>
            <a:r>
              <a:rPr lang="en-US" sz="1600" dirty="0" smtClean="0"/>
              <a:t>140</a:t>
            </a:r>
            <a:r>
              <a:rPr lang="zh-CN" altLang="en-US" sz="1600" dirty="0" smtClean="0"/>
              <a:t>℃时完全失去结晶水而呈黄棕色粉末。</a:t>
            </a:r>
            <a:endParaRPr lang="zh-CN" altLang="en-US" sz="1600" dirty="0" smtClean="0"/>
          </a:p>
          <a:p>
            <a:r>
              <a:rPr lang="zh-CN" altLang="en-US" sz="1600" b="1" dirty="0" smtClean="0"/>
              <a:t>用途</a:t>
            </a:r>
            <a:r>
              <a:rPr lang="en-US" sz="1600" b="1" dirty="0" smtClean="0"/>
              <a:t>:</a:t>
            </a:r>
            <a:r>
              <a:rPr lang="zh-CN" altLang="en-US" sz="1600" dirty="0" smtClean="0"/>
              <a:t>镀镍阳极活化剂</a:t>
            </a:r>
            <a:r>
              <a:rPr lang="en-US" sz="1600" dirty="0" smtClean="0"/>
              <a:t>(</a:t>
            </a:r>
            <a:r>
              <a:rPr lang="zh-CN" altLang="en-US" sz="1600" dirty="0" smtClean="0"/>
              <a:t>镀镍导电盐</a:t>
            </a:r>
            <a:r>
              <a:rPr lang="en-US" sz="1600" dirty="0" smtClean="0"/>
              <a:t>),</a:t>
            </a:r>
            <a:r>
              <a:rPr lang="zh-CN" altLang="en-US" sz="1600" dirty="0" smtClean="0"/>
              <a:t>加速镍阳极溶解。用量过高</a:t>
            </a:r>
            <a:r>
              <a:rPr lang="en-US" sz="1600" dirty="0" smtClean="0"/>
              <a:t>;</a:t>
            </a:r>
            <a:r>
              <a:rPr lang="zh-CN" altLang="en-US" sz="1600" dirty="0" smtClean="0"/>
              <a:t>会增加镍镀层的内应力</a:t>
            </a:r>
            <a:r>
              <a:rPr lang="en-US" sz="1600" dirty="0" smtClean="0"/>
              <a:t>,</a:t>
            </a:r>
            <a:r>
              <a:rPr lang="zh-CN" altLang="en-US" sz="1600" dirty="0" smtClean="0"/>
              <a:t>用量过低</a:t>
            </a:r>
            <a:r>
              <a:rPr lang="en-US" sz="1600" dirty="0" smtClean="0"/>
              <a:t>;</a:t>
            </a:r>
            <a:r>
              <a:rPr lang="zh-CN" altLang="en-US" sz="1600" dirty="0" smtClean="0"/>
              <a:t>阳极溶解放慢并伴有阳极钝化的可能。</a:t>
            </a:r>
            <a:endParaRPr lang="zh-CN" altLang="en-US" sz="1600" dirty="0" smtClean="0"/>
          </a:p>
          <a:p>
            <a:r>
              <a:rPr lang="en-US" sz="1600" dirty="0" smtClean="0"/>
              <a:t>2 Ni(OH)</a:t>
            </a:r>
            <a:r>
              <a:rPr lang="en-US" sz="900" dirty="0" smtClean="0"/>
              <a:t>2</a:t>
            </a:r>
            <a:r>
              <a:rPr lang="en-US" sz="1600" dirty="0" smtClean="0"/>
              <a:t>.3H</a:t>
            </a:r>
            <a:r>
              <a:rPr lang="en-US" sz="900" dirty="0" smtClean="0"/>
              <a:t>2</a:t>
            </a:r>
            <a:r>
              <a:rPr lang="en-US" sz="1600" dirty="0" smtClean="0"/>
              <a:t>O + </a:t>
            </a:r>
            <a:r>
              <a:rPr lang="en-US" sz="1600" dirty="0" err="1" smtClean="0"/>
              <a:t>HCl</a:t>
            </a:r>
            <a:r>
              <a:rPr lang="en-US" sz="1600" dirty="0" smtClean="0"/>
              <a:t> === NiCl.6H</a:t>
            </a:r>
            <a:r>
              <a:rPr lang="en-US" sz="900" dirty="0" smtClean="0"/>
              <a:t>2</a:t>
            </a:r>
            <a:r>
              <a:rPr lang="en-US" sz="1600" dirty="0" smtClean="0"/>
              <a:t>O</a:t>
            </a:r>
            <a:endParaRPr lang="zh-CN" altLang="en-US"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硼酸</a:t>
            </a:r>
            <a:endParaRPr lang="zh-CN" altLang="en-US" sz="3600" dirty="0"/>
          </a:p>
        </p:txBody>
      </p:sp>
      <p:sp>
        <p:nvSpPr>
          <p:cNvPr id="3" name="内容占位符 2"/>
          <p:cNvSpPr>
            <a:spLocks noGrp="1"/>
          </p:cNvSpPr>
          <p:nvPr>
            <p:ph idx="1"/>
          </p:nvPr>
        </p:nvSpPr>
        <p:spPr/>
        <p:txBody>
          <a:bodyPr>
            <a:normAutofit/>
          </a:bodyPr>
          <a:lstStyle/>
          <a:p>
            <a:r>
              <a:rPr lang="zh-CN" altLang="en-US" sz="1600" dirty="0" smtClean="0"/>
              <a:t>分子式</a:t>
            </a:r>
            <a:r>
              <a:rPr lang="en-US" sz="1600" dirty="0" smtClean="0"/>
              <a:t>:H</a:t>
            </a:r>
            <a:r>
              <a:rPr lang="en-US" sz="900" dirty="0" smtClean="0"/>
              <a:t>3</a:t>
            </a:r>
            <a:r>
              <a:rPr lang="en-US" sz="1600" dirty="0" smtClean="0"/>
              <a:t>BO</a:t>
            </a:r>
            <a:r>
              <a:rPr lang="en-US" sz="900" dirty="0" smtClean="0"/>
              <a:t>3</a:t>
            </a:r>
            <a:endParaRPr lang="zh-CN" altLang="en-US" sz="900" dirty="0" smtClean="0"/>
          </a:p>
          <a:p>
            <a:r>
              <a:rPr lang="zh-CN" altLang="en-US" sz="1600" dirty="0" smtClean="0"/>
              <a:t>分子量</a:t>
            </a:r>
            <a:r>
              <a:rPr lang="en-US" sz="1600" dirty="0" smtClean="0"/>
              <a:t>:61.83</a:t>
            </a:r>
            <a:endParaRPr lang="zh-CN" altLang="en-US" sz="1600" dirty="0" smtClean="0"/>
          </a:p>
          <a:p>
            <a:r>
              <a:rPr lang="zh-CN" altLang="en-US" sz="1600" dirty="0" smtClean="0"/>
              <a:t>物化性质</a:t>
            </a:r>
            <a:r>
              <a:rPr lang="en-US" sz="1600" dirty="0" smtClean="0"/>
              <a:t>:</a:t>
            </a:r>
            <a:endParaRPr lang="zh-CN" altLang="en-US" sz="1600" dirty="0" smtClean="0"/>
          </a:p>
          <a:p>
            <a:r>
              <a:rPr lang="en-US" sz="1600" dirty="0" smtClean="0"/>
              <a:t>        </a:t>
            </a:r>
            <a:r>
              <a:rPr lang="zh-CN" altLang="en-US" sz="1600" dirty="0" smtClean="0"/>
              <a:t>氧化硼的水合物</a:t>
            </a:r>
            <a:r>
              <a:rPr lang="en-US" sz="1600" dirty="0" smtClean="0"/>
              <a:t>(B</a:t>
            </a:r>
            <a:r>
              <a:rPr lang="en-US" sz="900" dirty="0" smtClean="0"/>
              <a:t>3</a:t>
            </a:r>
            <a:r>
              <a:rPr lang="en-US" sz="1600" dirty="0" smtClean="0"/>
              <a:t>O</a:t>
            </a:r>
            <a:r>
              <a:rPr lang="en-US" sz="900" dirty="0" smtClean="0"/>
              <a:t>3</a:t>
            </a:r>
            <a:r>
              <a:rPr lang="en-US" sz="1600" dirty="0" smtClean="0"/>
              <a:t>.3H</a:t>
            </a:r>
            <a:r>
              <a:rPr lang="en-US" sz="900" dirty="0" smtClean="0"/>
              <a:t>2</a:t>
            </a:r>
            <a:r>
              <a:rPr lang="en-US" sz="1600" dirty="0" smtClean="0"/>
              <a:t>O)</a:t>
            </a:r>
            <a:r>
              <a:rPr lang="zh-CN" altLang="en-US" sz="1600" dirty="0" smtClean="0"/>
              <a:t>为白色粉末状结晶或三斜轴</a:t>
            </a:r>
            <a:endParaRPr lang="zh-CN" altLang="en-US" sz="1600" dirty="0" smtClean="0"/>
          </a:p>
          <a:p>
            <a:r>
              <a:rPr lang="zh-CN" altLang="en-US" sz="1600" dirty="0" smtClean="0"/>
              <a:t>的鳞片状带光泽结晶有滑腻手感</a:t>
            </a:r>
            <a:r>
              <a:rPr lang="en-US" sz="1600" dirty="0" smtClean="0"/>
              <a:t>,</a:t>
            </a:r>
            <a:r>
              <a:rPr lang="zh-CN" altLang="en-US" sz="1600" dirty="0" smtClean="0"/>
              <a:t>无臭味</a:t>
            </a:r>
            <a:r>
              <a:rPr lang="en-US" sz="1600" dirty="0" smtClean="0"/>
              <a:t>.</a:t>
            </a:r>
            <a:r>
              <a:rPr lang="zh-CN" altLang="en-US" sz="1600" dirty="0" smtClean="0"/>
              <a:t>蜜度</a:t>
            </a:r>
            <a:r>
              <a:rPr lang="en-US" sz="1600" dirty="0" smtClean="0"/>
              <a:t>:1.435g/cm3(15</a:t>
            </a:r>
            <a:r>
              <a:rPr lang="zh-CN" altLang="en-US" sz="1600" dirty="0" smtClean="0"/>
              <a:t>℃</a:t>
            </a:r>
            <a:r>
              <a:rPr lang="en-US" sz="1600" dirty="0" smtClean="0"/>
              <a:t>),</a:t>
            </a:r>
            <a:r>
              <a:rPr lang="zh-CN" altLang="en-US" sz="1600" dirty="0" smtClean="0"/>
              <a:t>溶于水</a:t>
            </a:r>
            <a:r>
              <a:rPr lang="en-US" sz="1600" dirty="0" smtClean="0"/>
              <a:t>,</a:t>
            </a:r>
            <a:r>
              <a:rPr lang="zh-CN" altLang="en-US" sz="1600" dirty="0" smtClean="0"/>
              <a:t>酒精</a:t>
            </a:r>
            <a:r>
              <a:rPr lang="en-US" sz="1600" dirty="0" smtClean="0"/>
              <a:t>,</a:t>
            </a:r>
            <a:r>
              <a:rPr lang="zh-CN" altLang="en-US" sz="1600" dirty="0" smtClean="0"/>
              <a:t>甘油</a:t>
            </a:r>
            <a:r>
              <a:rPr lang="en-US" sz="1600" dirty="0" smtClean="0"/>
              <a:t>,</a:t>
            </a:r>
            <a:r>
              <a:rPr lang="zh-CN" altLang="en-US" sz="1600" dirty="0" smtClean="0"/>
              <a:t>醚及香精油中</a:t>
            </a:r>
            <a:r>
              <a:rPr lang="en-US" sz="1600" dirty="0" smtClean="0"/>
              <a:t>.</a:t>
            </a:r>
            <a:r>
              <a:rPr lang="zh-CN" altLang="en-US" sz="1600" dirty="0" smtClean="0"/>
              <a:t>在水中溶解度随温度升高而升高</a:t>
            </a:r>
            <a:r>
              <a:rPr lang="en-US" sz="1600" dirty="0" smtClean="0"/>
              <a:t>,50-70</a:t>
            </a:r>
            <a:r>
              <a:rPr lang="zh-CN" altLang="en-US" sz="1600" dirty="0" smtClean="0"/>
              <a:t>饱和溶解度为</a:t>
            </a:r>
            <a:r>
              <a:rPr lang="en-US" sz="1600" dirty="0" smtClean="0"/>
              <a:t>:45g/L</a:t>
            </a:r>
            <a:r>
              <a:rPr lang="zh-CN" altLang="en-US" sz="1600" dirty="0" smtClean="0"/>
              <a:t>并随蒸汽而析出</a:t>
            </a:r>
            <a:r>
              <a:rPr lang="en-US" sz="1600" dirty="0" smtClean="0"/>
              <a:t>.</a:t>
            </a:r>
            <a:r>
              <a:rPr lang="zh-CN" altLang="en-US" sz="1600" dirty="0" smtClean="0"/>
              <a:t>超</a:t>
            </a:r>
            <a:r>
              <a:rPr lang="en-US" sz="1600" dirty="0" smtClean="0"/>
              <a:t>70</a:t>
            </a:r>
            <a:r>
              <a:rPr lang="zh-CN" altLang="en-US" sz="1600" dirty="0" smtClean="0"/>
              <a:t>℃生成偏硼酸</a:t>
            </a:r>
            <a:r>
              <a:rPr lang="en-US" sz="1600" dirty="0" smtClean="0"/>
              <a:t>.</a:t>
            </a:r>
            <a:endParaRPr lang="zh-CN" altLang="en-US" sz="1600" dirty="0" smtClean="0"/>
          </a:p>
          <a:p>
            <a:r>
              <a:rPr lang="zh-CN" altLang="en-US" sz="1600" dirty="0" smtClean="0"/>
              <a:t>用途</a:t>
            </a:r>
            <a:r>
              <a:rPr lang="en-US" sz="1600" dirty="0" smtClean="0"/>
              <a:t>:</a:t>
            </a:r>
            <a:r>
              <a:rPr lang="zh-CN" altLang="en-US" sz="1600" dirty="0" smtClean="0"/>
              <a:t>在镀镍中主要作</a:t>
            </a:r>
            <a:r>
              <a:rPr lang="en-US" sz="1600" dirty="0" smtClean="0"/>
              <a:t>PH</a:t>
            </a:r>
            <a:r>
              <a:rPr lang="zh-CN" altLang="en-US" sz="1600" dirty="0" smtClean="0"/>
              <a:t>值的缓冲剂</a:t>
            </a:r>
            <a:r>
              <a:rPr lang="en-US" sz="1600" dirty="0" smtClean="0"/>
              <a:t>,</a:t>
            </a:r>
            <a:r>
              <a:rPr lang="zh-CN" altLang="en-US" sz="1600" dirty="0" smtClean="0"/>
              <a:t>镀层辅助光亮剂</a:t>
            </a:r>
            <a:r>
              <a:rPr lang="en-US" sz="1600" dirty="0" smtClean="0"/>
              <a:t>,</a:t>
            </a:r>
            <a:r>
              <a:rPr lang="zh-CN" altLang="en-US" sz="1600" dirty="0" smtClean="0"/>
              <a:t>镀层的细晶剂</a:t>
            </a:r>
            <a:r>
              <a:rPr lang="en-US" sz="1600" dirty="0" smtClean="0"/>
              <a:t>.</a:t>
            </a:r>
            <a:endParaRPr lang="zh-CN" altLang="en-US"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氨基磺酸</a:t>
            </a:r>
            <a:endParaRPr lang="zh-CN" altLang="en-US" sz="3600" dirty="0"/>
          </a:p>
        </p:txBody>
      </p:sp>
      <p:sp>
        <p:nvSpPr>
          <p:cNvPr id="3" name="内容占位符 2"/>
          <p:cNvSpPr>
            <a:spLocks noGrp="1"/>
          </p:cNvSpPr>
          <p:nvPr>
            <p:ph idx="1"/>
          </p:nvPr>
        </p:nvSpPr>
        <p:spPr/>
        <p:txBody>
          <a:bodyPr>
            <a:normAutofit/>
          </a:bodyPr>
          <a:lstStyle/>
          <a:p>
            <a:r>
              <a:rPr lang="zh-CN" altLang="en-US" sz="1600" b="1" dirty="0" smtClean="0"/>
              <a:t>分子式</a:t>
            </a:r>
            <a:r>
              <a:rPr lang="en-US" sz="1600" b="1" dirty="0" smtClean="0"/>
              <a:t>:</a:t>
            </a:r>
            <a:r>
              <a:rPr lang="en-US" sz="1600" dirty="0" smtClean="0"/>
              <a:t>H</a:t>
            </a:r>
            <a:r>
              <a:rPr lang="en-US" sz="900" dirty="0" smtClean="0"/>
              <a:t>2</a:t>
            </a:r>
            <a:r>
              <a:rPr lang="en-US" sz="1600" dirty="0" smtClean="0"/>
              <a:t>NSO</a:t>
            </a:r>
            <a:r>
              <a:rPr lang="en-US" sz="900" dirty="0" smtClean="0"/>
              <a:t>3</a:t>
            </a:r>
            <a:r>
              <a:rPr lang="en-US" sz="1600" dirty="0" smtClean="0"/>
              <a:t>H</a:t>
            </a:r>
            <a:endParaRPr lang="zh-CN" altLang="en-US" sz="1600" dirty="0" smtClean="0"/>
          </a:p>
          <a:p>
            <a:r>
              <a:rPr lang="zh-CN" altLang="en-US" sz="1600" b="1" dirty="0" smtClean="0"/>
              <a:t>分子量</a:t>
            </a:r>
            <a:r>
              <a:rPr lang="en-US" sz="1600" dirty="0" smtClean="0"/>
              <a:t>:97.07</a:t>
            </a:r>
            <a:endParaRPr lang="zh-CN" altLang="en-US" sz="1600" dirty="0" smtClean="0"/>
          </a:p>
          <a:p>
            <a:r>
              <a:rPr lang="zh-CN" altLang="en-US" sz="1600" b="1" dirty="0" smtClean="0"/>
              <a:t>物化性质</a:t>
            </a:r>
            <a:r>
              <a:rPr lang="en-US" sz="1600" b="1" dirty="0" smtClean="0"/>
              <a:t>:</a:t>
            </a:r>
            <a:r>
              <a:rPr lang="zh-CN" altLang="en-US" sz="1600" dirty="0" smtClean="0"/>
              <a:t>无色斜方晶系结晶或白色结晶。无臭</a:t>
            </a:r>
            <a:r>
              <a:rPr lang="en-US" sz="1600" dirty="0" smtClean="0"/>
              <a:t>,</a:t>
            </a:r>
            <a:r>
              <a:rPr lang="zh-CN" altLang="en-US" sz="1600" dirty="0" smtClean="0"/>
              <a:t>相对密度</a:t>
            </a:r>
            <a:r>
              <a:rPr lang="en-US" sz="1600" dirty="0" smtClean="0"/>
              <a:t>:2.16g/cm3 </a:t>
            </a:r>
            <a:r>
              <a:rPr lang="zh-CN" altLang="en-US" sz="1600" dirty="0" smtClean="0"/>
              <a:t>熔点</a:t>
            </a:r>
            <a:r>
              <a:rPr lang="en-US" sz="1600" dirty="0" smtClean="0"/>
              <a:t>:205</a:t>
            </a:r>
            <a:r>
              <a:rPr lang="zh-CN" altLang="en-US" sz="1600" dirty="0" smtClean="0"/>
              <a:t>℃</a:t>
            </a:r>
            <a:r>
              <a:rPr lang="en-US" sz="1600" dirty="0" smtClean="0"/>
              <a:t> , 260</a:t>
            </a:r>
            <a:r>
              <a:rPr lang="zh-CN" altLang="en-US" sz="1600" dirty="0" smtClean="0"/>
              <a:t>℃时分解溶于水</a:t>
            </a:r>
            <a:r>
              <a:rPr lang="en-US" sz="1600" dirty="0" smtClean="0"/>
              <a:t>,</a:t>
            </a:r>
            <a:r>
              <a:rPr lang="zh-CN" altLang="en-US" sz="1600" dirty="0" smtClean="0"/>
              <a:t>液氨</a:t>
            </a:r>
            <a:r>
              <a:rPr lang="en-US" sz="1600" dirty="0" smtClean="0"/>
              <a:t>,</a:t>
            </a:r>
            <a:r>
              <a:rPr lang="zh-CN" altLang="en-US" sz="1600" dirty="0" smtClean="0"/>
              <a:t>微溶于甲醇</a:t>
            </a:r>
            <a:r>
              <a:rPr lang="en-US" sz="1600" dirty="0" smtClean="0"/>
              <a:t>(CH</a:t>
            </a:r>
            <a:r>
              <a:rPr lang="en-US" sz="900" dirty="0" smtClean="0"/>
              <a:t>3</a:t>
            </a:r>
            <a:r>
              <a:rPr lang="en-US" sz="1600" dirty="0" smtClean="0"/>
              <a:t>OH),</a:t>
            </a:r>
            <a:r>
              <a:rPr lang="zh-CN" altLang="en-US" sz="1600" dirty="0" smtClean="0"/>
              <a:t>不溶于乙醇</a:t>
            </a:r>
            <a:r>
              <a:rPr lang="en-US" sz="1600" dirty="0" smtClean="0"/>
              <a:t>(C</a:t>
            </a:r>
            <a:r>
              <a:rPr lang="en-US" sz="900" dirty="0" smtClean="0"/>
              <a:t>2</a:t>
            </a:r>
            <a:r>
              <a:rPr lang="en-US" sz="1600" dirty="0" smtClean="0"/>
              <a:t>H</a:t>
            </a:r>
            <a:r>
              <a:rPr lang="en-US" sz="900" dirty="0" smtClean="0"/>
              <a:t>5</a:t>
            </a:r>
            <a:r>
              <a:rPr lang="en-US" sz="1600" dirty="0" smtClean="0"/>
              <a:t>OH)</a:t>
            </a:r>
            <a:r>
              <a:rPr lang="zh-CN" altLang="en-US" sz="1600" dirty="0" smtClean="0"/>
              <a:t>水溶液是高电离物。强酸</a:t>
            </a:r>
            <a:endParaRPr lang="zh-CN" altLang="en-US" sz="1600" dirty="0" smtClean="0"/>
          </a:p>
          <a:p>
            <a:r>
              <a:rPr lang="en-US" sz="1600" b="1" dirty="0" smtClean="0"/>
              <a:t>          </a:t>
            </a:r>
            <a:r>
              <a:rPr lang="zh-CN" altLang="en-US" sz="1600" b="1" dirty="0" smtClean="0"/>
              <a:t>其水煮沸时水解成硫酸胺</a:t>
            </a:r>
            <a:r>
              <a:rPr lang="en-US" sz="1600" b="1" dirty="0" smtClean="0"/>
              <a:t>(NHSO</a:t>
            </a:r>
            <a:r>
              <a:rPr lang="en-US" sz="900" b="1" dirty="0" smtClean="0"/>
              <a:t>3</a:t>
            </a:r>
            <a:r>
              <a:rPr lang="en-US" sz="1600" b="1" dirty="0" smtClean="0"/>
              <a:t>)</a:t>
            </a:r>
            <a:r>
              <a:rPr lang="zh-CN" altLang="en-US" sz="1600" b="1" dirty="0" smtClean="0"/>
              <a:t>有毒</a:t>
            </a:r>
            <a:endParaRPr lang="zh-CN" altLang="en-US" sz="1600" dirty="0" smtClean="0"/>
          </a:p>
          <a:p>
            <a:r>
              <a:rPr lang="zh-CN" altLang="en-US" sz="1600" dirty="0" smtClean="0"/>
              <a:t>用途： 在氨基磺酸镍镀镍中调节</a:t>
            </a:r>
            <a:r>
              <a:rPr lang="en-US" sz="1600" dirty="0" smtClean="0"/>
              <a:t>PH</a:t>
            </a:r>
            <a:r>
              <a:rPr lang="zh-CN" altLang="en-US" sz="1600" dirty="0" smtClean="0"/>
              <a:t>值作用。</a:t>
            </a:r>
            <a:endParaRPr lang="zh-CN" altLang="en-US"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碳酸镍</a:t>
            </a:r>
            <a:endParaRPr lang="zh-CN" altLang="en-US" sz="3600" dirty="0"/>
          </a:p>
        </p:txBody>
      </p:sp>
      <p:sp>
        <p:nvSpPr>
          <p:cNvPr id="3" name="内容占位符 2"/>
          <p:cNvSpPr>
            <a:spLocks noGrp="1"/>
          </p:cNvSpPr>
          <p:nvPr>
            <p:ph idx="1"/>
          </p:nvPr>
        </p:nvSpPr>
        <p:spPr/>
        <p:txBody>
          <a:bodyPr>
            <a:normAutofit/>
          </a:bodyPr>
          <a:lstStyle/>
          <a:p>
            <a:r>
              <a:rPr lang="zh-CN" altLang="en-US" sz="1600" b="1" dirty="0" smtClean="0"/>
              <a:t>分子式</a:t>
            </a:r>
            <a:r>
              <a:rPr lang="en-US" sz="1600" b="1" dirty="0" smtClean="0"/>
              <a:t>:</a:t>
            </a:r>
            <a:r>
              <a:rPr lang="en-US" sz="1600" dirty="0" smtClean="0"/>
              <a:t>NiCO</a:t>
            </a:r>
            <a:r>
              <a:rPr lang="en-US" sz="900" dirty="0" smtClean="0"/>
              <a:t>3</a:t>
            </a:r>
            <a:r>
              <a:rPr lang="en-US" sz="1600" dirty="0" smtClean="0"/>
              <a:t>.2Ni(0H)</a:t>
            </a:r>
            <a:r>
              <a:rPr lang="en-US" sz="900" dirty="0" smtClean="0"/>
              <a:t>2</a:t>
            </a:r>
            <a:r>
              <a:rPr lang="en-US" sz="1600" dirty="0" smtClean="0"/>
              <a:t>.4H</a:t>
            </a:r>
            <a:r>
              <a:rPr lang="en-US" sz="900" dirty="0" smtClean="0"/>
              <a:t>2</a:t>
            </a:r>
            <a:r>
              <a:rPr lang="en-US" sz="1600" dirty="0" smtClean="0"/>
              <a:t>O</a:t>
            </a:r>
            <a:endParaRPr lang="zh-CN" altLang="en-US" sz="1600" dirty="0" smtClean="0"/>
          </a:p>
          <a:p>
            <a:r>
              <a:rPr lang="zh-CN" altLang="en-US" sz="1600" b="1" dirty="0" smtClean="0"/>
              <a:t>分子量</a:t>
            </a:r>
            <a:r>
              <a:rPr lang="en-US" sz="1600" dirty="0" smtClean="0"/>
              <a:t>: 376.17</a:t>
            </a:r>
            <a:endParaRPr lang="zh-CN" altLang="en-US" sz="1600" dirty="0" smtClean="0"/>
          </a:p>
          <a:p>
            <a:r>
              <a:rPr lang="zh-CN" altLang="en-US" sz="1600" b="1" dirty="0" smtClean="0"/>
              <a:t>物化性质</a:t>
            </a:r>
            <a:r>
              <a:rPr lang="en-US" sz="1600" b="1" dirty="0" smtClean="0"/>
              <a:t>:</a:t>
            </a:r>
            <a:endParaRPr lang="zh-CN" altLang="en-US" sz="1600" dirty="0" smtClean="0"/>
          </a:p>
          <a:p>
            <a:r>
              <a:rPr lang="en-US" sz="1600" dirty="0" smtClean="0"/>
              <a:t>        </a:t>
            </a:r>
            <a:r>
              <a:rPr lang="zh-CN" altLang="en-US" sz="1600" dirty="0" smtClean="0"/>
              <a:t>淡绿色粉末</a:t>
            </a:r>
            <a:r>
              <a:rPr lang="en-US" sz="1600" dirty="0" smtClean="0"/>
              <a:t>,</a:t>
            </a:r>
            <a:r>
              <a:rPr lang="zh-CN" altLang="en-US" sz="1600" dirty="0" smtClean="0"/>
              <a:t>相对密度</a:t>
            </a:r>
            <a:r>
              <a:rPr lang="en-US" sz="1600" dirty="0" smtClean="0"/>
              <a:t>:2.6g/cm3 , </a:t>
            </a:r>
            <a:r>
              <a:rPr lang="zh-CN" altLang="en-US" sz="1600" dirty="0" smtClean="0"/>
              <a:t>不溶于水</a:t>
            </a:r>
            <a:r>
              <a:rPr lang="en-US" sz="1600" dirty="0" smtClean="0"/>
              <a:t>,</a:t>
            </a:r>
            <a:r>
              <a:rPr lang="zh-CN" altLang="en-US" sz="1600" dirty="0" smtClean="0"/>
              <a:t>可溶于氨水和稀酸</a:t>
            </a:r>
            <a:r>
              <a:rPr lang="en-US" sz="1600" dirty="0" smtClean="0"/>
              <a:t>,</a:t>
            </a:r>
            <a:r>
              <a:rPr lang="zh-CN" altLang="en-US" sz="1600" dirty="0" smtClean="0"/>
              <a:t>加热至</a:t>
            </a:r>
            <a:r>
              <a:rPr lang="en-US" sz="1600" dirty="0" smtClean="0"/>
              <a:t>300</a:t>
            </a:r>
            <a:r>
              <a:rPr lang="zh-CN" altLang="en-US" sz="1600" dirty="0" smtClean="0"/>
              <a:t>℃以上时分解成氧化镍和二氧化碳</a:t>
            </a:r>
            <a:r>
              <a:rPr lang="en-US" sz="1600" dirty="0" smtClean="0"/>
              <a:t>.</a:t>
            </a:r>
            <a:endParaRPr lang="zh-CN" altLang="en-US" sz="1600" dirty="0" smtClean="0"/>
          </a:p>
          <a:p>
            <a:r>
              <a:rPr lang="zh-CN" altLang="en-US" sz="1600" b="1" dirty="0" smtClean="0"/>
              <a:t>用途</a:t>
            </a:r>
            <a:r>
              <a:rPr lang="en-US" sz="1600" b="1" dirty="0" smtClean="0"/>
              <a:t>:</a:t>
            </a:r>
            <a:r>
              <a:rPr lang="zh-CN" altLang="en-US" sz="1600" dirty="0" smtClean="0"/>
              <a:t>用于镀镍液</a:t>
            </a:r>
            <a:r>
              <a:rPr lang="en-US" sz="1600" dirty="0" smtClean="0"/>
              <a:t>PH</a:t>
            </a:r>
            <a:r>
              <a:rPr lang="zh-CN" altLang="en-US" sz="1600" dirty="0" smtClean="0"/>
              <a:t>值的调升</a:t>
            </a:r>
            <a:r>
              <a:rPr lang="en-US" sz="1600" dirty="0" smtClean="0"/>
              <a:t>.</a:t>
            </a:r>
            <a:endParaRPr lang="zh-CN" altLang="en-US"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添加剂</a:t>
            </a:r>
            <a:endParaRPr lang="zh-CN" altLang="en-US" dirty="0"/>
          </a:p>
        </p:txBody>
      </p:sp>
      <p:sp>
        <p:nvSpPr>
          <p:cNvPr id="3" name="内容占位符 2"/>
          <p:cNvSpPr>
            <a:spLocks noGrp="1"/>
          </p:cNvSpPr>
          <p:nvPr>
            <p:ph idx="1"/>
          </p:nvPr>
        </p:nvSpPr>
        <p:spPr/>
        <p:txBody>
          <a:bodyPr>
            <a:normAutofit/>
          </a:bodyPr>
          <a:lstStyle/>
          <a:p>
            <a:r>
              <a:rPr lang="zh-CN" altLang="en-US" sz="1600" b="1" dirty="0" smtClean="0"/>
              <a:t>镀镍添加剂</a:t>
            </a:r>
            <a:r>
              <a:rPr lang="en-US" sz="1600" b="1" dirty="0" smtClean="0"/>
              <a:t>(</a:t>
            </a:r>
            <a:r>
              <a:rPr lang="zh-CN" altLang="en-US" sz="1600" b="1" dirty="0" smtClean="0"/>
              <a:t>光亮剂</a:t>
            </a:r>
            <a:r>
              <a:rPr lang="en-US" sz="1600" b="1" dirty="0" smtClean="0"/>
              <a:t>)Additive</a:t>
            </a:r>
            <a:endParaRPr lang="zh-CN" altLang="en-US" sz="1600" dirty="0" smtClean="0"/>
          </a:p>
          <a:p>
            <a:r>
              <a:rPr lang="zh-CN" altLang="en-US" sz="1600" dirty="0" smtClean="0"/>
              <a:t>有机</a:t>
            </a:r>
            <a:r>
              <a:rPr lang="en-US" sz="1600" dirty="0" smtClean="0"/>
              <a:t>.</a:t>
            </a:r>
            <a:r>
              <a:rPr lang="zh-CN" altLang="en-US" sz="1600" dirty="0" smtClean="0"/>
              <a:t>无机化合物</a:t>
            </a:r>
            <a:r>
              <a:rPr lang="en-US" sz="1600" dirty="0" smtClean="0"/>
              <a:t>,</a:t>
            </a:r>
            <a:r>
              <a:rPr lang="zh-CN" altLang="en-US" sz="1600" dirty="0" smtClean="0"/>
              <a:t>以液体形式存在。</a:t>
            </a:r>
            <a:endParaRPr lang="zh-CN" altLang="en-US" sz="1600" dirty="0" smtClean="0"/>
          </a:p>
          <a:p>
            <a:r>
              <a:rPr lang="zh-CN" altLang="en-US" sz="1600" b="1" dirty="0" smtClean="0"/>
              <a:t>作用</a:t>
            </a:r>
            <a:r>
              <a:rPr lang="en-US" sz="1600" dirty="0" smtClean="0"/>
              <a:t>:</a:t>
            </a:r>
            <a:r>
              <a:rPr lang="zh-CN" altLang="en-US" sz="1600" dirty="0" smtClean="0"/>
              <a:t>镀镍金属结晶细致</a:t>
            </a:r>
            <a:r>
              <a:rPr lang="en-US" sz="1600" dirty="0" smtClean="0"/>
              <a:t>,</a:t>
            </a:r>
            <a:r>
              <a:rPr lang="zh-CN" altLang="en-US" sz="1600" dirty="0" smtClean="0"/>
              <a:t>均镀</a:t>
            </a:r>
            <a:r>
              <a:rPr lang="en-US" sz="1600" dirty="0" smtClean="0"/>
              <a:t>,</a:t>
            </a:r>
            <a:r>
              <a:rPr lang="zh-CN" altLang="en-US" sz="1600" dirty="0" smtClean="0"/>
              <a:t>具有整平作用</a:t>
            </a:r>
            <a:r>
              <a:rPr lang="en-US" sz="1600" dirty="0" smtClean="0"/>
              <a:t>,</a:t>
            </a:r>
            <a:r>
              <a:rPr lang="zh-CN" altLang="en-US" sz="1600" dirty="0" smtClean="0"/>
              <a:t>防针孔</a:t>
            </a:r>
            <a:r>
              <a:rPr lang="en-US" sz="1600" dirty="0" smtClean="0"/>
              <a:t>,</a:t>
            </a:r>
            <a:r>
              <a:rPr lang="zh-CN" altLang="en-US" sz="1600" dirty="0" smtClean="0"/>
              <a:t>减少内应力</a:t>
            </a:r>
            <a:r>
              <a:rPr lang="en-US" sz="1600" dirty="0" smtClean="0"/>
              <a:t>,</a:t>
            </a:r>
            <a:r>
              <a:rPr lang="zh-CN" altLang="en-US" sz="1600" dirty="0" smtClean="0"/>
              <a:t>具有好的延展力</a:t>
            </a:r>
            <a:r>
              <a:rPr lang="en-US" sz="1600" dirty="0" smtClean="0"/>
              <a:t>,</a:t>
            </a:r>
            <a:r>
              <a:rPr lang="zh-CN" altLang="en-US" sz="1600" dirty="0" smtClean="0"/>
              <a:t>增加耐蚀性</a:t>
            </a:r>
            <a:r>
              <a:rPr lang="en-US" sz="1600" dirty="0" smtClean="0"/>
              <a:t>,</a:t>
            </a:r>
            <a:r>
              <a:rPr lang="zh-CN" altLang="en-US" sz="1600" dirty="0" smtClean="0"/>
              <a:t>起到一定的光亮作用。</a:t>
            </a:r>
            <a:endParaRPr lang="zh-CN" altLang="en-US" sz="1600" dirty="0" smtClean="0"/>
          </a:p>
          <a:p>
            <a:r>
              <a:rPr lang="zh-CN" altLang="en-US" sz="1600" b="1" dirty="0" smtClean="0"/>
              <a:t>产品</a:t>
            </a:r>
            <a:r>
              <a:rPr lang="en-US" sz="1600" dirty="0" smtClean="0"/>
              <a:t>:</a:t>
            </a:r>
            <a:r>
              <a:rPr lang="zh-CN" altLang="en-US" sz="1600" dirty="0" smtClean="0"/>
              <a:t>半光亮镍添加剂</a:t>
            </a:r>
            <a:endParaRPr lang="zh-CN" altLang="en-US"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抗变色剂</a:t>
            </a:r>
            <a:endParaRPr lang="zh-CN" altLang="en-US" sz="3600" dirty="0"/>
          </a:p>
        </p:txBody>
      </p:sp>
      <p:sp>
        <p:nvSpPr>
          <p:cNvPr id="3" name="内容占位符 2"/>
          <p:cNvSpPr>
            <a:spLocks noGrp="1"/>
          </p:cNvSpPr>
          <p:nvPr>
            <p:ph idx="1"/>
          </p:nvPr>
        </p:nvSpPr>
        <p:spPr/>
        <p:txBody>
          <a:bodyPr>
            <a:normAutofit/>
          </a:bodyPr>
          <a:lstStyle/>
          <a:p>
            <a:r>
              <a:rPr lang="zh-TW" altLang="en-US" sz="1600" dirty="0" smtClean="0"/>
              <a:t>是電子電鍍產品鎳底層電鍍所特別開發之產品</a:t>
            </a:r>
            <a:r>
              <a:rPr lang="en-US" altLang="zh-TW" sz="1600" dirty="0" smtClean="0"/>
              <a:t>,</a:t>
            </a:r>
            <a:r>
              <a:rPr lang="zh-TW" altLang="en-US" sz="1600" dirty="0" smtClean="0"/>
              <a:t>可得到適當的光澤電鍍產品</a:t>
            </a:r>
            <a:r>
              <a:rPr lang="en-US" altLang="zh-TW" sz="1600" dirty="0" smtClean="0"/>
              <a:t>,</a:t>
            </a:r>
            <a:r>
              <a:rPr lang="zh-TW" altLang="en-US" sz="1600" dirty="0" smtClean="0"/>
              <a:t>它與鎳同沉積</a:t>
            </a:r>
            <a:r>
              <a:rPr lang="en-US" altLang="zh-TW" sz="1600" dirty="0" smtClean="0"/>
              <a:t>,</a:t>
            </a:r>
            <a:r>
              <a:rPr lang="zh-TW" altLang="en-US" sz="1600" dirty="0" smtClean="0"/>
              <a:t>在高溫焊接錫時可防鎳變色起到助焊</a:t>
            </a:r>
            <a:r>
              <a:rPr lang="zh-CN" altLang="en-US" sz="1600" dirty="0" smtClean="0"/>
              <a:t>作用</a:t>
            </a:r>
            <a:endParaRPr lang="en-US" altLang="zh-TW" sz="1600" dirty="0" smtClean="0"/>
          </a:p>
          <a:p>
            <a:r>
              <a:rPr lang="en-US" altLang="zh-CN" sz="1600" dirty="0" smtClean="0"/>
              <a:t>【</a:t>
            </a:r>
            <a:r>
              <a:rPr lang="zh-CN" altLang="en-US" sz="1600" dirty="0" smtClean="0"/>
              <a:t>特長</a:t>
            </a:r>
            <a:r>
              <a:rPr lang="en-US" altLang="zh-CN" sz="1600" dirty="0" smtClean="0"/>
              <a:t>】</a:t>
            </a:r>
            <a:endParaRPr lang="en-US" altLang="zh-CN" sz="1600" dirty="0" smtClean="0"/>
          </a:p>
          <a:p>
            <a:r>
              <a:rPr lang="zh-TW" altLang="en-US" sz="1600" dirty="0" smtClean="0"/>
              <a:t>提高生產效率約</a:t>
            </a:r>
            <a:r>
              <a:rPr lang="en-US" altLang="zh-TW" sz="1600" dirty="0" smtClean="0"/>
              <a:t>20%</a:t>
            </a:r>
            <a:r>
              <a:rPr lang="zh-TW" altLang="en-US" sz="1600" dirty="0" smtClean="0"/>
              <a:t>，均鍍能力和深鍍能力極佳。抗氧化能力比普通鍍鎳高</a:t>
            </a:r>
            <a:r>
              <a:rPr lang="en-US" altLang="zh-TW" sz="1600" dirty="0" smtClean="0"/>
              <a:t>20%</a:t>
            </a:r>
            <a:r>
              <a:rPr lang="zh-TW" altLang="en-US" sz="1600" dirty="0" smtClean="0"/>
              <a:t>以上。</a:t>
            </a:r>
            <a:endParaRPr lang="en-US" altLang="zh-TW" sz="1600" dirty="0" smtClean="0"/>
          </a:p>
          <a:p>
            <a:r>
              <a:rPr lang="zh-TW" altLang="en-US" sz="1600" dirty="0" smtClean="0"/>
              <a:t>正常範圍內使用不改變鎳鍍層內應力</a:t>
            </a:r>
            <a:r>
              <a:rPr lang="en-US" altLang="zh-TW" sz="1600" dirty="0" smtClean="0"/>
              <a:t>,</a:t>
            </a:r>
            <a:r>
              <a:rPr lang="zh-TW" altLang="en-US" sz="1600" dirty="0" smtClean="0"/>
              <a:t>柔軟性好</a:t>
            </a:r>
            <a:r>
              <a:rPr lang="en-US" altLang="zh-TW" sz="1600" dirty="0" smtClean="0"/>
              <a:t>,</a:t>
            </a:r>
            <a:r>
              <a:rPr lang="zh-TW" altLang="en-US" sz="1600" dirty="0" smtClean="0"/>
              <a:t>加工性優良。</a:t>
            </a:r>
            <a:endParaRPr lang="en-US" altLang="zh-TW" sz="1600" dirty="0" smtClean="0"/>
          </a:p>
          <a:p>
            <a:r>
              <a:rPr lang="zh-TW" altLang="en-US" sz="1600" dirty="0" smtClean="0"/>
              <a:t>金屬結晶格細而緻密</a:t>
            </a:r>
            <a:r>
              <a:rPr lang="en-US" altLang="zh-TW" sz="1600" dirty="0" smtClean="0"/>
              <a:t>,</a:t>
            </a:r>
            <a:r>
              <a:rPr lang="zh-TW" altLang="en-US" sz="1600" dirty="0" smtClean="0"/>
              <a:t>孔隙率低</a:t>
            </a:r>
            <a:r>
              <a:rPr lang="en-US" altLang="zh-TW" sz="1600" dirty="0" smtClean="0"/>
              <a:t>,</a:t>
            </a:r>
            <a:r>
              <a:rPr lang="zh-TW" altLang="en-US" sz="1600" dirty="0" smtClean="0"/>
              <a:t>焊性好，表面具有柔和細感</a:t>
            </a:r>
            <a:r>
              <a:rPr lang="en-US" altLang="zh-TW" sz="1600" dirty="0" smtClean="0"/>
              <a:t>,</a:t>
            </a:r>
            <a:r>
              <a:rPr lang="zh-TW" altLang="en-US" sz="1600" dirty="0" smtClean="0"/>
              <a:t>平滑亮澤</a:t>
            </a:r>
            <a:r>
              <a:rPr lang="en-US" altLang="zh-TW" sz="1600" dirty="0" smtClean="0"/>
              <a:t>,</a:t>
            </a:r>
            <a:r>
              <a:rPr lang="zh-TW" altLang="en-US" sz="1600" dirty="0" smtClean="0"/>
              <a:t>高溫焊接不變色。</a:t>
            </a:r>
            <a:endParaRPr lang="en-US" altLang="zh-TW" sz="1600" dirty="0" smtClean="0"/>
          </a:p>
          <a:p>
            <a:r>
              <a:rPr lang="zh-TW" altLang="en-US" sz="1600" dirty="0" smtClean="0"/>
              <a:t>超過最大使用量</a:t>
            </a:r>
            <a:r>
              <a:rPr lang="en-US" altLang="zh-TW" sz="1600" dirty="0" smtClean="0"/>
              <a:t>20%</a:t>
            </a:r>
            <a:r>
              <a:rPr lang="zh-TW" altLang="en-US" sz="1600" dirty="0" smtClean="0"/>
              <a:t>沒有其它變化現象。</a:t>
            </a:r>
            <a:endParaRPr lang="en-US" altLang="zh-TW" sz="1600" dirty="0" smtClean="0"/>
          </a:p>
          <a:p>
            <a:r>
              <a:rPr lang="zh-TW" altLang="en-US" sz="1600" dirty="0" smtClean="0"/>
              <a:t>析出金屬物的表面具有活性</a:t>
            </a:r>
            <a:r>
              <a:rPr lang="en-US" altLang="zh-TW" sz="1600" dirty="0" smtClean="0"/>
              <a:t>,</a:t>
            </a:r>
            <a:r>
              <a:rPr lang="zh-TW" altLang="en-US" sz="1600" dirty="0" smtClean="0"/>
              <a:t>極具貴金屬電鍍金</a:t>
            </a:r>
            <a:r>
              <a:rPr lang="en-US" altLang="zh-TW" sz="1600" dirty="0" smtClean="0"/>
              <a:t>/</a:t>
            </a:r>
            <a:r>
              <a:rPr lang="zh-TW" altLang="en-US" sz="1600" dirty="0" smtClean="0"/>
              <a:t>銀</a:t>
            </a:r>
            <a:r>
              <a:rPr lang="en-US" altLang="zh-TW" sz="1600" dirty="0" smtClean="0"/>
              <a:t>/</a:t>
            </a:r>
            <a:r>
              <a:rPr lang="zh-TW" altLang="en-US" sz="1600" dirty="0" smtClean="0"/>
              <a:t>鈀</a:t>
            </a:r>
            <a:r>
              <a:rPr lang="en-US" altLang="zh-TW" sz="1600" dirty="0" smtClean="0"/>
              <a:t>.</a:t>
            </a:r>
            <a:r>
              <a:rPr lang="zh-TW" altLang="en-US" sz="1600" dirty="0" smtClean="0"/>
              <a:t>鎳</a:t>
            </a:r>
            <a:r>
              <a:rPr lang="en-US" altLang="zh-TW" sz="1600" dirty="0" smtClean="0"/>
              <a:t>/</a:t>
            </a:r>
            <a:r>
              <a:rPr lang="zh-TW" altLang="en-US" sz="1600" dirty="0" smtClean="0"/>
              <a:t>錫等打底。抗鎳孔隙率腐蝕最好。</a:t>
            </a:r>
            <a:endParaRPr lang="en-US" altLang="zh-TW" sz="1600" dirty="0" smtClean="0"/>
          </a:p>
          <a:p>
            <a:r>
              <a:rPr lang="zh-TW" altLang="en-US" sz="1600" dirty="0" smtClean="0"/>
              <a:t>可替代高溫鎳一些性能，對鍍高溫鎳後有極大促進作用。</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高温镍添加剂</a:t>
            </a:r>
            <a:endParaRPr lang="zh-CN" altLang="en-US" sz="3200" dirty="0"/>
          </a:p>
        </p:txBody>
      </p:sp>
      <p:sp>
        <p:nvSpPr>
          <p:cNvPr id="3" name="内容占位符 2"/>
          <p:cNvSpPr>
            <a:spLocks noGrp="1"/>
          </p:cNvSpPr>
          <p:nvPr>
            <p:ph idx="1"/>
          </p:nvPr>
        </p:nvSpPr>
        <p:spPr/>
        <p:txBody>
          <a:bodyPr>
            <a:normAutofit/>
          </a:bodyPr>
          <a:lstStyle/>
          <a:p>
            <a:r>
              <a:rPr lang="zh-CN" altLang="en-US" sz="1600" dirty="0" smtClean="0"/>
              <a:t>添加剂中含有一定量的磷与镍共沉积以达到改变镍晶格排布改变，减少空隙率。</a:t>
            </a:r>
            <a:endParaRPr lang="en-US" altLang="zh-CN" sz="1600" dirty="0" smtClean="0"/>
          </a:p>
          <a:p>
            <a:r>
              <a:rPr lang="zh-CN" altLang="en-US" sz="1600" dirty="0" smtClean="0"/>
              <a:t>磷：按氧化数分类，磷可以生成以下四类含氧酸，其中</a:t>
            </a:r>
            <a:r>
              <a:rPr lang="en-US" sz="1600" dirty="0" smtClean="0"/>
              <a:t>P</a:t>
            </a:r>
            <a:r>
              <a:rPr lang="zh-CN" altLang="en-US" sz="1600" dirty="0" smtClean="0"/>
              <a:t>原子都是采取</a:t>
            </a:r>
            <a:r>
              <a:rPr lang="en-US" sz="1600" dirty="0" smtClean="0"/>
              <a:t>sp3</a:t>
            </a:r>
            <a:r>
              <a:rPr lang="zh-CN" altLang="en-US" sz="1600" dirty="0" smtClean="0"/>
              <a:t>杂化态。 </a:t>
            </a:r>
            <a:endParaRPr lang="zh-CN" altLang="en-US" sz="1600" dirty="0" smtClean="0"/>
          </a:p>
          <a:p>
            <a:r>
              <a:rPr lang="zh-CN" altLang="en-US" sz="1600" dirty="0" smtClean="0"/>
              <a:t>　　</a:t>
            </a:r>
            <a:r>
              <a:rPr lang="en-US" altLang="zh-CN" sz="1600" dirty="0" smtClean="0"/>
              <a:t>+5</a:t>
            </a:r>
            <a:r>
              <a:rPr lang="zh-CN" altLang="en-US" sz="1600" dirty="0" smtClean="0"/>
              <a:t>价</a:t>
            </a:r>
            <a:r>
              <a:rPr lang="en-US" altLang="zh-CN" sz="1600" dirty="0" smtClean="0"/>
              <a:t>——</a:t>
            </a:r>
            <a:r>
              <a:rPr lang="en-US" sz="1600" dirty="0" smtClean="0"/>
              <a:t>H3PO4(</a:t>
            </a:r>
            <a:r>
              <a:rPr lang="zh-CN" altLang="en-US" sz="1600" dirty="0" smtClean="0"/>
              <a:t>正磷酸</a:t>
            </a:r>
            <a:r>
              <a:rPr lang="en-US" altLang="zh-CN" sz="1600" dirty="0" smtClean="0"/>
              <a:t>)</a:t>
            </a:r>
            <a:r>
              <a:rPr lang="zh-CN" altLang="en-US" sz="1600" dirty="0" smtClean="0"/>
              <a:t>、</a:t>
            </a:r>
            <a:r>
              <a:rPr lang="en-US" sz="1600" dirty="0" smtClean="0"/>
              <a:t>H4P2O7(</a:t>
            </a:r>
            <a:r>
              <a:rPr lang="zh-CN" altLang="en-US" sz="1600" dirty="0" smtClean="0"/>
              <a:t>焦磷酸</a:t>
            </a:r>
            <a:r>
              <a:rPr lang="en-US" altLang="zh-CN" sz="1600" dirty="0" smtClean="0"/>
              <a:t>)</a:t>
            </a:r>
            <a:r>
              <a:rPr lang="zh-CN" altLang="en-US" sz="1600" dirty="0" smtClean="0"/>
              <a:t>、</a:t>
            </a:r>
            <a:r>
              <a:rPr lang="en-US" sz="1600" dirty="0" smtClean="0"/>
              <a:t>H5P3O10(</a:t>
            </a:r>
            <a:r>
              <a:rPr lang="zh-CN" altLang="en-US" sz="1600" dirty="0" smtClean="0"/>
              <a:t>三磷酸</a:t>
            </a:r>
            <a:r>
              <a:rPr lang="en-US" altLang="zh-CN" sz="1600" dirty="0" smtClean="0"/>
              <a:t>)</a:t>
            </a:r>
            <a:r>
              <a:rPr lang="zh-CN" altLang="en-US" sz="1600" dirty="0" smtClean="0"/>
              <a:t>、</a:t>
            </a:r>
            <a:r>
              <a:rPr lang="en-US" altLang="zh-CN" sz="1600" dirty="0" smtClean="0"/>
              <a:t>(</a:t>
            </a:r>
            <a:r>
              <a:rPr lang="en-US" sz="1600" dirty="0" smtClean="0"/>
              <a:t>HPO3)n（</a:t>
            </a:r>
            <a:r>
              <a:rPr lang="zh-CN" altLang="en-US" sz="1600" dirty="0" smtClean="0"/>
              <a:t>偏磷酸） </a:t>
            </a:r>
            <a:endParaRPr lang="zh-CN" altLang="en-US" sz="1600" dirty="0" smtClean="0"/>
          </a:p>
          <a:p>
            <a:r>
              <a:rPr lang="zh-CN" altLang="en-US" sz="1600" dirty="0" smtClean="0"/>
              <a:t>　　</a:t>
            </a:r>
            <a:r>
              <a:rPr lang="en-US" altLang="zh-CN" sz="1600" dirty="0" smtClean="0"/>
              <a:t>+4</a:t>
            </a:r>
            <a:r>
              <a:rPr lang="zh-CN" altLang="en-US" sz="1600" dirty="0" smtClean="0"/>
              <a:t>价</a:t>
            </a:r>
            <a:r>
              <a:rPr lang="en-US" altLang="zh-CN" sz="1600" dirty="0" smtClean="0"/>
              <a:t>——</a:t>
            </a:r>
            <a:r>
              <a:rPr lang="en-US" sz="1600" dirty="0" smtClean="0"/>
              <a:t>H4P2O6(</a:t>
            </a:r>
            <a:r>
              <a:rPr lang="zh-CN" altLang="en-US" sz="1600" dirty="0" smtClean="0"/>
              <a:t>连二磷酸</a:t>
            </a:r>
            <a:r>
              <a:rPr lang="en-US" altLang="zh-CN" sz="1600" dirty="0" smtClean="0"/>
              <a:t>) </a:t>
            </a:r>
            <a:endParaRPr lang="en-US" altLang="zh-CN" sz="1600" dirty="0" smtClean="0"/>
          </a:p>
          <a:p>
            <a:r>
              <a:rPr lang="zh-CN" altLang="en-US" sz="1600" dirty="0" smtClean="0"/>
              <a:t>　　</a:t>
            </a:r>
            <a:r>
              <a:rPr lang="en-US" altLang="zh-CN" sz="1600" dirty="0" smtClean="0"/>
              <a:t>+3</a:t>
            </a:r>
            <a:r>
              <a:rPr lang="zh-CN" altLang="en-US" sz="1600" dirty="0" smtClean="0"/>
              <a:t>价</a:t>
            </a:r>
            <a:r>
              <a:rPr lang="en-US" altLang="zh-CN" sz="1600" dirty="0" smtClean="0"/>
              <a:t>——</a:t>
            </a:r>
            <a:r>
              <a:rPr lang="en-US" sz="1600" dirty="0" smtClean="0"/>
              <a:t>H3PO3(</a:t>
            </a:r>
            <a:r>
              <a:rPr lang="zh-CN" altLang="en-US" sz="1600" dirty="0" smtClean="0"/>
              <a:t>正亚磷酸</a:t>
            </a:r>
            <a:r>
              <a:rPr lang="en-US" altLang="zh-CN" sz="1600" dirty="0" smtClean="0"/>
              <a:t>)</a:t>
            </a:r>
            <a:r>
              <a:rPr lang="zh-CN" altLang="en-US" sz="1600" dirty="0" smtClean="0"/>
              <a:t>、</a:t>
            </a:r>
            <a:r>
              <a:rPr lang="en-US" sz="1600" dirty="0" smtClean="0"/>
              <a:t>H4P2O5(</a:t>
            </a:r>
            <a:r>
              <a:rPr lang="zh-CN" altLang="en-US" sz="1600" dirty="0" smtClean="0"/>
              <a:t>焦亚磷酸</a:t>
            </a:r>
            <a:r>
              <a:rPr lang="en-US" altLang="zh-CN" sz="1600" dirty="0" smtClean="0"/>
              <a:t>)</a:t>
            </a:r>
            <a:r>
              <a:rPr lang="zh-CN" altLang="en-US" sz="1600" dirty="0" smtClean="0"/>
              <a:t>、</a:t>
            </a:r>
            <a:r>
              <a:rPr lang="en-US" sz="1600" dirty="0" smtClean="0"/>
              <a:t>HPO2(</a:t>
            </a:r>
            <a:r>
              <a:rPr lang="zh-CN" altLang="en-US" sz="1600" dirty="0" smtClean="0"/>
              <a:t>偏亚磷酸</a:t>
            </a:r>
            <a:r>
              <a:rPr lang="en-US" altLang="zh-CN" sz="1600" dirty="0" smtClean="0"/>
              <a:t>) </a:t>
            </a:r>
            <a:endParaRPr lang="en-US" altLang="zh-CN" sz="1600" dirty="0" smtClean="0"/>
          </a:p>
          <a:p>
            <a:r>
              <a:rPr lang="zh-CN" altLang="en-US" sz="1600" dirty="0" smtClean="0"/>
              <a:t>　　</a:t>
            </a:r>
            <a:r>
              <a:rPr lang="en-US" altLang="zh-CN" sz="1600" dirty="0" smtClean="0"/>
              <a:t>+1</a:t>
            </a:r>
            <a:r>
              <a:rPr lang="zh-CN" altLang="en-US" sz="1600" dirty="0" smtClean="0"/>
              <a:t>价</a:t>
            </a:r>
            <a:r>
              <a:rPr lang="en-US" altLang="zh-CN" sz="1600" dirty="0" smtClean="0"/>
              <a:t>——</a:t>
            </a:r>
            <a:r>
              <a:rPr lang="en-US" sz="1600" dirty="0" smtClean="0"/>
              <a:t>H3PO2(</a:t>
            </a:r>
            <a:r>
              <a:rPr lang="zh-CN" altLang="en-US" sz="1600" dirty="0" smtClean="0"/>
              <a:t>次磷酸</a:t>
            </a:r>
            <a:r>
              <a:rPr lang="en-US" altLang="zh-CN" sz="1600" dirty="0" smtClean="0"/>
              <a:t>)</a:t>
            </a:r>
            <a:endParaRPr lang="en-US" altLang="zh-CN" sz="1600" dirty="0" smtClean="0"/>
          </a:p>
          <a:p>
            <a:r>
              <a:rPr lang="en-US" altLang="zh-CN" sz="1600" dirty="0" smtClean="0"/>
              <a:t>+1</a:t>
            </a:r>
            <a:r>
              <a:rPr lang="zh-CN" altLang="en-US" sz="1600" dirty="0" smtClean="0"/>
              <a:t>价</a:t>
            </a:r>
            <a:r>
              <a:rPr lang="en-US" altLang="zh-CN" sz="1600" dirty="0" smtClean="0"/>
              <a:t>——</a:t>
            </a:r>
            <a:r>
              <a:rPr lang="en-US" sz="1600" dirty="0" smtClean="0"/>
              <a:t>H3PO2(</a:t>
            </a:r>
            <a:r>
              <a:rPr lang="zh-CN" altLang="en-US" sz="1600" dirty="0" smtClean="0"/>
              <a:t>次磷酸</a:t>
            </a:r>
            <a:r>
              <a:rPr lang="en-US" altLang="zh-CN" sz="1600" dirty="0" smtClean="0"/>
              <a:t>)  </a:t>
            </a:r>
            <a:r>
              <a:rPr lang="zh-CN" altLang="en-US" sz="1600" dirty="0" smtClean="0"/>
              <a:t>所生成的盐是高温镍添加剂主要原料。</a:t>
            </a:r>
            <a:endParaRPr lang="en-US" altLang="zh-CN" sz="1600" dirty="0" smtClean="0"/>
          </a:p>
          <a:p>
            <a:r>
              <a:rPr lang="zh-CN" altLang="en-US" sz="1600" dirty="0" smtClean="0"/>
              <a:t>磷在某些程度上可起抗氧化作用。</a:t>
            </a:r>
            <a:endParaRPr lang="en-US" altLang="zh-CN" sz="1600" dirty="0" smtClean="0"/>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TW" altLang="en-US" sz="3200" dirty="0" smtClean="0"/>
              <a:t>常規端子的</a:t>
            </a:r>
            <a:r>
              <a:rPr lang="zh-CN" altLang="en-US" sz="3200" dirty="0" smtClean="0"/>
              <a:t>基体</a:t>
            </a:r>
            <a:r>
              <a:rPr lang="zh-TW" altLang="en-US" sz="3200" dirty="0" smtClean="0"/>
              <a:t>材料介</a:t>
            </a:r>
            <a:r>
              <a:rPr lang="zh-CN" altLang="en-US" sz="3200" dirty="0" smtClean="0"/>
              <a:t>绍</a:t>
            </a:r>
            <a:endParaRPr lang="zh-CN" altLang="en-US" sz="3200" dirty="0"/>
          </a:p>
        </p:txBody>
      </p:sp>
      <p:sp>
        <p:nvSpPr>
          <p:cNvPr id="3" name="内容占位符 2"/>
          <p:cNvSpPr>
            <a:spLocks noGrp="1"/>
          </p:cNvSpPr>
          <p:nvPr>
            <p:ph idx="1"/>
          </p:nvPr>
        </p:nvSpPr>
        <p:spPr/>
        <p:txBody>
          <a:bodyPr>
            <a:normAutofit/>
          </a:bodyPr>
          <a:lstStyle/>
          <a:p>
            <a:pPr algn="ctr">
              <a:buNone/>
            </a:pPr>
            <a:r>
              <a:rPr lang="zh-CN" altLang="en-US" sz="3600" b="1" dirty="0" smtClean="0"/>
              <a:t>黃銅</a:t>
            </a:r>
            <a:endParaRPr lang="en-US" altLang="zh-CN" sz="3600" b="1" dirty="0" smtClean="0"/>
          </a:p>
          <a:p>
            <a:pPr>
              <a:buNone/>
            </a:pPr>
            <a:endParaRPr lang="en-US" altLang="zh-CN" sz="1800" b="1" dirty="0" smtClean="0"/>
          </a:p>
          <a:p>
            <a:pPr>
              <a:buNone/>
            </a:pPr>
            <a:r>
              <a:rPr lang="zh-CN" altLang="en-US" sz="1800" dirty="0" smtClean="0"/>
              <a:t>黃銅：以</a:t>
            </a:r>
            <a:r>
              <a:rPr lang="en-US" altLang="zh-CN" sz="1800" dirty="0" smtClean="0"/>
              <a:t>Zn</a:t>
            </a:r>
            <a:r>
              <a:rPr lang="zh-TW" altLang="en-US" sz="1800" dirty="0" smtClean="0"/>
              <a:t>為主要合金元素的一類銅合金。分為普通黃銅合金和特殊黃銅合金，普通銅合金</a:t>
            </a:r>
            <a:r>
              <a:rPr lang="en-US" altLang="zh-CN" sz="1800" dirty="0" smtClean="0"/>
              <a:t>----</a:t>
            </a:r>
            <a:r>
              <a:rPr lang="zh-CN" altLang="en-US" sz="1800" dirty="0" smtClean="0"/>
              <a:t>僅有</a:t>
            </a:r>
            <a:r>
              <a:rPr lang="en-US" altLang="zh-CN" sz="1800" dirty="0" smtClean="0"/>
              <a:t>Zn</a:t>
            </a:r>
            <a:r>
              <a:rPr lang="zh-CN" altLang="en-US" sz="1800" dirty="0" smtClean="0"/>
              <a:t>和</a:t>
            </a:r>
            <a:r>
              <a:rPr lang="en-US" altLang="zh-CN" sz="1800" dirty="0" smtClean="0"/>
              <a:t>Cu</a:t>
            </a:r>
            <a:r>
              <a:rPr lang="zh-TW" altLang="en-US" sz="1800" dirty="0" smtClean="0"/>
              <a:t>兩種元素合金。特殊黃銅合金</a:t>
            </a:r>
            <a:r>
              <a:rPr lang="en-US" altLang="zh-CN" sz="1800" dirty="0" smtClean="0"/>
              <a:t>-----</a:t>
            </a:r>
            <a:r>
              <a:rPr lang="zh-TW" altLang="en-US" sz="1800" dirty="0" smtClean="0"/>
              <a:t>不但含有鋅還含有其他合金元素，如：</a:t>
            </a:r>
            <a:r>
              <a:rPr lang="en-US" altLang="zh-CN" sz="1800" dirty="0" err="1" smtClean="0"/>
              <a:t>Pb,Sn,Mn,Ni</a:t>
            </a:r>
            <a:r>
              <a:rPr lang="zh-CN" altLang="en-US" sz="1800" dirty="0" smtClean="0"/>
              <a:t>或</a:t>
            </a:r>
            <a:r>
              <a:rPr lang="en-US" altLang="zh-CN" sz="1800" dirty="0" err="1" smtClean="0"/>
              <a:t>Pd,Fe,Si</a:t>
            </a:r>
            <a:r>
              <a:rPr lang="zh-TW" altLang="en-US" sz="1800" dirty="0" smtClean="0"/>
              <a:t>等組成銅合金。不同牌號及其他的金屬元素含量也不同。</a:t>
            </a:r>
            <a:endParaRPr lang="en-US" altLang="zh-CN" sz="1800" dirty="0" smtClean="0"/>
          </a:p>
          <a:p>
            <a:pPr>
              <a:buNone/>
            </a:pPr>
            <a:r>
              <a:rPr lang="zh-TW" altLang="en-US" sz="1800" dirty="0" smtClean="0"/>
              <a:t>黃銅：具有良好的力學性能和加工性能。導電性和導熱性較好，在大氣中、淡水中和海水中耐蝕性很好，焊接性也較好，其氧化膜極易去除。</a:t>
            </a:r>
            <a:endParaRPr lang="en-US" altLang="zh-CN" sz="1800" dirty="0" smtClean="0"/>
          </a:p>
          <a:p>
            <a:pPr>
              <a:buNone/>
            </a:pPr>
            <a:r>
              <a:rPr lang="en-US" altLang="zh-CN" sz="1800" dirty="0" smtClean="0"/>
              <a:t>               </a:t>
            </a:r>
            <a:r>
              <a:rPr lang="zh-TW" altLang="en-US" sz="1800" dirty="0" smtClean="0"/>
              <a:t>因其鋅是兩性金屬，在電解除油或酸洗活化時，對制程式控制制不當極易造成</a:t>
            </a:r>
            <a:r>
              <a:rPr lang="en-US" altLang="zh-CN" sz="1800" dirty="0" smtClean="0"/>
              <a:t>-----</a:t>
            </a:r>
            <a:r>
              <a:rPr lang="zh-TW" altLang="en-US" sz="1800" dirty="0" smtClean="0"/>
              <a:t>黃銅脫鋅，留下多孔的副銅區，導致合金性能惡化，造成電鍍不良。</a:t>
            </a: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周期保养性材料</a:t>
            </a:r>
            <a:endParaRPr lang="zh-CN" altLang="en-US" sz="3600" dirty="0"/>
          </a:p>
        </p:txBody>
      </p:sp>
      <p:sp>
        <p:nvSpPr>
          <p:cNvPr id="3" name="内容占位符 2"/>
          <p:cNvSpPr>
            <a:spLocks noGrp="1"/>
          </p:cNvSpPr>
          <p:nvPr>
            <p:ph idx="1"/>
          </p:nvPr>
        </p:nvSpPr>
        <p:spPr/>
        <p:txBody>
          <a:bodyPr>
            <a:normAutofit fontScale="92500" lnSpcReduction="20000"/>
          </a:bodyPr>
          <a:lstStyle/>
          <a:p>
            <a:r>
              <a:rPr lang="zh-CN" altLang="en-US" sz="1600" dirty="0" smtClean="0">
                <a:solidFill>
                  <a:srgbClr val="0000FF"/>
                </a:solidFill>
              </a:rPr>
              <a:t>高锰酸钾</a:t>
            </a:r>
            <a:r>
              <a:rPr lang="zh-CN" altLang="en-US" sz="1600" dirty="0" smtClean="0"/>
              <a:t>     分子式：</a:t>
            </a:r>
            <a:r>
              <a:rPr lang="en-US" altLang="zh-CN" sz="1600" dirty="0" smtClean="0"/>
              <a:t> KMnO</a:t>
            </a:r>
            <a:r>
              <a:rPr lang="en-US" altLang="zh-CN" sz="900" dirty="0" smtClean="0"/>
              <a:t>4</a:t>
            </a:r>
            <a:r>
              <a:rPr lang="en-US" altLang="zh-CN" sz="1600" dirty="0" smtClean="0"/>
              <a:t>     </a:t>
            </a:r>
            <a:r>
              <a:rPr lang="zh-CN" altLang="en-US" sz="1600" dirty="0" smtClean="0"/>
              <a:t>分子量：  </a:t>
            </a:r>
            <a:r>
              <a:rPr lang="en-US" altLang="zh-CN" sz="1600" dirty="0" smtClean="0"/>
              <a:t>158.03</a:t>
            </a:r>
            <a:endParaRPr lang="en-US" altLang="zh-CN" sz="1600" dirty="0" smtClean="0"/>
          </a:p>
          <a:p>
            <a:r>
              <a:rPr lang="zh-CN" altLang="en-US" sz="1600" dirty="0" smtClean="0"/>
              <a:t>物化性质：红紫色斜方晶系，粒状或针状结晶。有金属光泽。相对密度</a:t>
            </a:r>
            <a:r>
              <a:rPr lang="en-US" altLang="zh-CN" sz="1600" dirty="0" smtClean="0"/>
              <a:t>2.703。.</a:t>
            </a:r>
            <a:r>
              <a:rPr lang="zh-CN" altLang="en-US" sz="1600" dirty="0" smtClean="0"/>
              <a:t>溶于水成深紫色溶液，微容于甲醇，丙酮和硫酸。遇乙醇和过氧化氢则分解。加热至</a:t>
            </a:r>
            <a:r>
              <a:rPr lang="en-US" altLang="zh-CN" sz="1600" dirty="0" smtClean="0"/>
              <a:t>240 ℃</a:t>
            </a:r>
            <a:r>
              <a:rPr lang="zh-CN" altLang="en-US" sz="1600" dirty="0" smtClean="0"/>
              <a:t>以上放出氧气。属于强氧化剂。在酸性介质中还原成</a:t>
            </a:r>
            <a:r>
              <a:rPr lang="en-US" altLang="zh-CN" sz="1600" dirty="0" err="1" smtClean="0"/>
              <a:t>Mn</a:t>
            </a:r>
            <a:r>
              <a:rPr lang="en-US" altLang="zh-CN" sz="1600" dirty="0" smtClean="0"/>
              <a:t> </a:t>
            </a:r>
            <a:r>
              <a:rPr lang="zh-CN" altLang="en-US" sz="1600" dirty="0" smtClean="0"/>
              <a:t>²</a:t>
            </a:r>
            <a:r>
              <a:rPr lang="en-US" altLang="zh-CN" sz="1600" dirty="0" smtClean="0"/>
              <a:t>﹢</a:t>
            </a:r>
            <a:r>
              <a:rPr lang="zh-CN" altLang="en-US" sz="1600" dirty="0" smtClean="0"/>
              <a:t>，碱性介质中还原成</a:t>
            </a:r>
            <a:r>
              <a:rPr lang="en-US" altLang="zh-CN" sz="1600" dirty="0" smtClean="0"/>
              <a:t>MnO</a:t>
            </a:r>
            <a:r>
              <a:rPr lang="en-US" altLang="zh-CN" sz="900" dirty="0" smtClean="0"/>
              <a:t>2  </a:t>
            </a:r>
            <a:r>
              <a:rPr lang="en-US" altLang="zh-CN" sz="1600" dirty="0" smtClean="0"/>
              <a:t>.</a:t>
            </a:r>
            <a:r>
              <a:rPr lang="zh-CN" altLang="en-US" sz="1600" dirty="0" smtClean="0"/>
              <a:t>反应过程中均放出氧气。在镀镍溶液中可分解：邻苯甲酰磺酰亚胺和Ｎ</a:t>
            </a:r>
            <a:r>
              <a:rPr lang="en-US" altLang="zh-CN" sz="1600" dirty="0" smtClean="0"/>
              <a:t>.</a:t>
            </a:r>
            <a:r>
              <a:rPr lang="zh-CN" altLang="en-US" sz="1600" dirty="0" smtClean="0"/>
              <a:t>Ｎ　</a:t>
            </a:r>
            <a:r>
              <a:rPr lang="en-US" altLang="zh-CN" sz="1600" dirty="0" smtClean="0"/>
              <a:t>–</a:t>
            </a:r>
            <a:r>
              <a:rPr lang="zh-CN" altLang="en-US" sz="1600" dirty="0" smtClean="0"/>
              <a:t>　二基丙炔胺黄酸内脂钾盐。与浓硫酸接触易发生爆炸，在冷却状况下，与浓硫酸作用析出高锰酸酐黑绿色的油状液体。与有机物接触，摩擦，碰撞，因受热放出氧会燃烧。</a:t>
            </a:r>
            <a:endParaRPr lang="en-US" altLang="zh-CN" sz="1600" dirty="0" smtClean="0"/>
          </a:p>
          <a:p>
            <a:r>
              <a:rPr lang="zh-CN" altLang="en-US" sz="1600" dirty="0" smtClean="0">
                <a:solidFill>
                  <a:srgbClr val="0000FF"/>
                </a:solidFill>
              </a:rPr>
              <a:t>过氧化氢</a:t>
            </a:r>
            <a:r>
              <a:rPr lang="zh-CN" altLang="en-US" sz="1600" dirty="0" smtClean="0"/>
              <a:t>　　</a:t>
            </a:r>
            <a:r>
              <a:rPr lang="zh-CN" altLang="en-US" sz="1600" b="1" dirty="0" smtClean="0"/>
              <a:t>化学式：</a:t>
            </a:r>
            <a:r>
              <a:rPr lang="en-US" sz="1600" dirty="0" smtClean="0"/>
              <a:t> H</a:t>
            </a:r>
            <a:r>
              <a:rPr lang="en-US" sz="1000" dirty="0" smtClean="0"/>
              <a:t>2</a:t>
            </a:r>
            <a:r>
              <a:rPr lang="en-US" sz="1600" dirty="0" smtClean="0"/>
              <a:t>O</a:t>
            </a:r>
            <a:r>
              <a:rPr lang="en-US" sz="1000" dirty="0" smtClean="0"/>
              <a:t>2</a:t>
            </a:r>
            <a:r>
              <a:rPr lang="en-US" sz="1600" dirty="0" smtClean="0"/>
              <a:t> </a:t>
            </a:r>
            <a:r>
              <a:rPr lang="zh-CN" altLang="en-US" sz="1600" dirty="0" smtClean="0"/>
              <a:t>　　　　</a:t>
            </a:r>
            <a:r>
              <a:rPr lang="zh-CN" altLang="en-US" sz="1600" b="1" dirty="0" smtClean="0"/>
              <a:t>相对分子质量：</a:t>
            </a:r>
            <a:r>
              <a:rPr lang="en-US" altLang="zh-CN" sz="1600" dirty="0" smtClean="0"/>
              <a:t> 34.01</a:t>
            </a:r>
            <a:endParaRPr lang="zh-CN" altLang="en-US" sz="1600" b="1" dirty="0" smtClean="0"/>
          </a:p>
          <a:p>
            <a:r>
              <a:rPr lang="zh-CN" altLang="en-US" sz="1600" dirty="0" smtClean="0"/>
              <a:t>物化性质：外观与： 水溶液为无色透明液体，有微弱的特殊气味。纯过氧化氢是淡蓝色的油状液体。</a:t>
            </a:r>
            <a:endParaRPr lang="zh-CN" altLang="en-US" sz="1600" dirty="0" smtClean="0"/>
          </a:p>
          <a:p>
            <a:r>
              <a:rPr lang="zh-CN" altLang="en-US" sz="1600" dirty="0" smtClean="0"/>
              <a:t>　　性状主要成分：工业级 分为</a:t>
            </a:r>
            <a:r>
              <a:rPr lang="en-US" altLang="zh-CN" sz="1600" dirty="0" smtClean="0"/>
              <a:t>27.5%</a:t>
            </a:r>
            <a:r>
              <a:rPr lang="zh-CN" altLang="en-US" sz="1600" dirty="0" smtClean="0"/>
              <a:t>、</a:t>
            </a:r>
            <a:r>
              <a:rPr lang="en-US" altLang="zh-CN" sz="1600" dirty="0" smtClean="0"/>
              <a:t>35%</a:t>
            </a:r>
            <a:r>
              <a:rPr lang="zh-CN" altLang="en-US" sz="1600" dirty="0" smtClean="0"/>
              <a:t>两种。试剂级 常分为</a:t>
            </a:r>
            <a:r>
              <a:rPr lang="en-US" altLang="zh-CN" sz="1600" dirty="0" smtClean="0"/>
              <a:t>30%</a:t>
            </a:r>
            <a:r>
              <a:rPr lang="zh-CN" altLang="en-US" sz="1600" dirty="0" smtClean="0"/>
              <a:t>、</a:t>
            </a:r>
            <a:r>
              <a:rPr lang="en-US" altLang="zh-CN" sz="1600" dirty="0" smtClean="0"/>
              <a:t>40%</a:t>
            </a:r>
            <a:r>
              <a:rPr lang="zh-CN" altLang="en-US" sz="1600" dirty="0" smtClean="0"/>
              <a:t>两种。 </a:t>
            </a:r>
            <a:endParaRPr lang="zh-CN" altLang="en-US" sz="1600" dirty="0" smtClean="0"/>
          </a:p>
          <a:p>
            <a:r>
              <a:rPr lang="zh-CN" altLang="en-US" sz="1600" dirty="0" smtClean="0"/>
              <a:t>　　熔点</a:t>
            </a:r>
            <a:r>
              <a:rPr lang="en-US" altLang="zh-CN" sz="1600" dirty="0" smtClean="0"/>
              <a:t>(℃)</a:t>
            </a:r>
            <a:r>
              <a:rPr lang="zh-CN" altLang="en-US" sz="1600" dirty="0" smtClean="0"/>
              <a:t>：</a:t>
            </a:r>
            <a:r>
              <a:rPr lang="en-US" altLang="zh-CN" sz="1600" dirty="0" smtClean="0"/>
              <a:t>-0.89℃(</a:t>
            </a:r>
            <a:r>
              <a:rPr lang="zh-CN" altLang="en-US" sz="1600" dirty="0" smtClean="0"/>
              <a:t>无水</a:t>
            </a:r>
            <a:r>
              <a:rPr lang="en-US" altLang="zh-CN" sz="1600" dirty="0" smtClean="0"/>
              <a:t>) </a:t>
            </a:r>
            <a:r>
              <a:rPr lang="zh-CN" altLang="en-US" sz="1600" dirty="0" smtClean="0"/>
              <a:t>　　沸点</a:t>
            </a:r>
            <a:r>
              <a:rPr lang="en-US" altLang="zh-CN" sz="1600" dirty="0" smtClean="0"/>
              <a:t>(℃)</a:t>
            </a:r>
            <a:r>
              <a:rPr lang="zh-CN" altLang="en-US" sz="1600" dirty="0" smtClean="0"/>
              <a:t>：</a:t>
            </a:r>
            <a:r>
              <a:rPr lang="en-US" altLang="zh-CN" sz="1600" dirty="0" smtClean="0"/>
              <a:t>152.1℃(</a:t>
            </a:r>
            <a:r>
              <a:rPr lang="zh-CN" altLang="en-US" sz="1600" dirty="0" smtClean="0"/>
              <a:t>无水</a:t>
            </a:r>
            <a:r>
              <a:rPr lang="en-US" altLang="zh-CN" sz="1600" dirty="0" smtClean="0"/>
              <a:t>) </a:t>
            </a:r>
            <a:r>
              <a:rPr lang="zh-CN" altLang="en-US" sz="1600" dirty="0" smtClean="0"/>
              <a:t>　　折射率：</a:t>
            </a:r>
            <a:r>
              <a:rPr lang="en-US" altLang="zh-CN" sz="1600" dirty="0" smtClean="0"/>
              <a:t>1.4067</a:t>
            </a:r>
            <a:r>
              <a:rPr lang="zh-CN" altLang="en-US" sz="1600" dirty="0" smtClean="0"/>
              <a:t>（</a:t>
            </a:r>
            <a:r>
              <a:rPr lang="en-US" altLang="zh-CN" sz="1600" dirty="0" smtClean="0"/>
              <a:t>25℃</a:t>
            </a:r>
            <a:r>
              <a:rPr lang="zh-CN" altLang="en-US" sz="1600" dirty="0" smtClean="0"/>
              <a:t>） </a:t>
            </a:r>
            <a:endParaRPr lang="zh-CN" altLang="en-US" sz="1600" dirty="0" smtClean="0"/>
          </a:p>
          <a:p>
            <a:r>
              <a:rPr lang="zh-CN" altLang="en-US" sz="1600" dirty="0" smtClean="0"/>
              <a:t>　　相对密度</a:t>
            </a:r>
            <a:r>
              <a:rPr lang="en-US" altLang="zh-CN" sz="1600" dirty="0" smtClean="0"/>
              <a:t>(</a:t>
            </a:r>
            <a:r>
              <a:rPr lang="zh-CN" altLang="en-US" sz="1600" dirty="0" smtClean="0"/>
              <a:t>水</a:t>
            </a:r>
            <a:r>
              <a:rPr lang="en-US" altLang="zh-CN" sz="1600" dirty="0" smtClean="0"/>
              <a:t>=1)</a:t>
            </a:r>
            <a:r>
              <a:rPr lang="zh-CN" altLang="en-US" sz="1600" dirty="0" smtClean="0"/>
              <a:t>： </a:t>
            </a:r>
            <a:r>
              <a:rPr lang="en-US" altLang="zh-CN" sz="1600" dirty="0" smtClean="0"/>
              <a:t>1.46(</a:t>
            </a:r>
            <a:r>
              <a:rPr lang="zh-CN" altLang="en-US" sz="1600" dirty="0" smtClean="0"/>
              <a:t>无水</a:t>
            </a:r>
            <a:r>
              <a:rPr lang="en-US" altLang="zh-CN" sz="1600" dirty="0" smtClean="0"/>
              <a:t>) </a:t>
            </a:r>
            <a:r>
              <a:rPr lang="zh-CN" altLang="en-US" sz="1600" dirty="0" smtClean="0"/>
              <a:t>　　饱和蒸气压</a:t>
            </a:r>
            <a:r>
              <a:rPr lang="en-US" altLang="zh-CN" sz="1600" dirty="0" smtClean="0"/>
              <a:t>(</a:t>
            </a:r>
            <a:r>
              <a:rPr lang="en-US" altLang="zh-CN" sz="1600" dirty="0" err="1" smtClean="0"/>
              <a:t>kPa</a:t>
            </a:r>
            <a:r>
              <a:rPr lang="en-US" altLang="zh-CN" sz="1600" dirty="0" smtClean="0"/>
              <a:t>)</a:t>
            </a:r>
            <a:r>
              <a:rPr lang="zh-CN" altLang="en-US" sz="1600" dirty="0" smtClean="0"/>
              <a:t>： </a:t>
            </a:r>
            <a:r>
              <a:rPr lang="en-US" altLang="zh-CN" sz="1600" dirty="0" smtClean="0"/>
              <a:t>0.13(15.3℃) </a:t>
            </a:r>
            <a:endParaRPr lang="en-US" altLang="zh-CN" sz="1600" dirty="0" smtClean="0"/>
          </a:p>
          <a:p>
            <a:r>
              <a:rPr lang="zh-CN" altLang="en-US" sz="1600" dirty="0" smtClean="0"/>
              <a:t>　　溶解性：能与水、乙醇或乙醚以任何比例混合。不溶于苯、石油醚。 </a:t>
            </a:r>
            <a:endParaRPr lang="zh-CN" altLang="en-US" sz="1600" dirty="0" smtClean="0"/>
          </a:p>
          <a:p>
            <a:r>
              <a:rPr lang="zh-CN" altLang="en-US" sz="1600" dirty="0" smtClean="0"/>
              <a:t>　　结构：</a:t>
            </a:r>
            <a:r>
              <a:rPr lang="en-US" altLang="zh-CN" sz="1600" dirty="0" smtClean="0"/>
              <a:t>H-O-O-H </a:t>
            </a:r>
            <a:r>
              <a:rPr lang="zh-CN" altLang="en-US" sz="1600" dirty="0" smtClean="0"/>
              <a:t>没有手性，由于</a:t>
            </a:r>
            <a:r>
              <a:rPr lang="en-US" altLang="zh-CN" sz="1600" dirty="0" smtClean="0"/>
              <a:t>-O-O-</a:t>
            </a:r>
            <a:r>
              <a:rPr lang="zh-CN" altLang="en-US" sz="1600" dirty="0" smtClean="0"/>
              <a:t>中</a:t>
            </a:r>
            <a:r>
              <a:rPr lang="en-US" altLang="zh-CN" sz="1600" dirty="0" smtClean="0"/>
              <a:t>O</a:t>
            </a:r>
            <a:r>
              <a:rPr lang="zh-CN" altLang="en-US" sz="1600" dirty="0" smtClean="0"/>
              <a:t>不是最低氧化态，故不稳定，容易断开 </a:t>
            </a:r>
            <a:endParaRPr lang="zh-CN" altLang="en-US" sz="1600" dirty="0" smtClean="0"/>
          </a:p>
          <a:p>
            <a:r>
              <a:rPr lang="zh-CN" altLang="en-US" sz="1600" dirty="0" smtClean="0"/>
              <a:t>　　溶液中含有氢离子，而过氧根在氢离子的作用下会生成</a:t>
            </a:r>
            <a:r>
              <a:rPr lang="zh-CN" altLang="en-US" sz="1600" dirty="0" smtClean="0">
                <a:solidFill>
                  <a:srgbClr val="2D13EB"/>
                </a:solidFill>
              </a:rPr>
              <a:t>氢氧根</a:t>
            </a:r>
            <a:r>
              <a:rPr lang="zh-CN" altLang="en-US" sz="1600" dirty="0" smtClean="0"/>
              <a:t>离子，其中氢离子浓度大于氢氧根离子浓度。 </a:t>
            </a:r>
            <a:endParaRPr lang="zh-CN" altLang="en-US" sz="1600" dirty="0" smtClean="0"/>
          </a:p>
          <a:p>
            <a:r>
              <a:rPr lang="zh-CN" altLang="en-US" sz="1600" dirty="0" smtClean="0"/>
              <a:t>　　毒性</a:t>
            </a:r>
            <a:r>
              <a:rPr lang="en-US" altLang="zh-CN" sz="1600" dirty="0" smtClean="0"/>
              <a:t>LD50</a:t>
            </a:r>
            <a:r>
              <a:rPr lang="zh-CN" altLang="en-US" sz="1600" dirty="0" smtClean="0"/>
              <a:t>（</a:t>
            </a:r>
            <a:r>
              <a:rPr lang="en-US" altLang="zh-CN" sz="1600" dirty="0" smtClean="0"/>
              <a:t>mg/kg</a:t>
            </a:r>
            <a:r>
              <a:rPr lang="zh-CN" altLang="en-US" sz="1600" dirty="0" smtClean="0"/>
              <a:t>）：大鼠皮下</a:t>
            </a:r>
            <a:r>
              <a:rPr lang="en-US" altLang="zh-CN" sz="1600" dirty="0" smtClean="0"/>
              <a:t>700mg/Kg </a:t>
            </a:r>
            <a:endParaRPr lang="en-US" altLang="zh-CN" sz="1600" dirty="0" smtClean="0"/>
          </a:p>
          <a:p>
            <a:r>
              <a:rPr lang="zh-CN" altLang="en-US" sz="1600" dirty="0" smtClean="0"/>
              <a:t>　　燃爆危险： 本品助燃，具强刺激性。与重金属等混合易爆炸。 　　</a:t>
            </a:r>
            <a:endParaRPr lang="zh-CN" altLang="en-US" sz="1600" b="1" dirty="0" smtClean="0"/>
          </a:p>
          <a:p>
            <a:r>
              <a:rPr lang="zh-CN" altLang="en-US" sz="1600" dirty="0" smtClean="0"/>
              <a:t>　　</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周期保养性材料</a:t>
            </a:r>
            <a:endParaRPr lang="zh-CN" altLang="en-US" sz="3600" dirty="0"/>
          </a:p>
        </p:txBody>
      </p:sp>
      <p:sp>
        <p:nvSpPr>
          <p:cNvPr id="3" name="内容占位符 2"/>
          <p:cNvSpPr>
            <a:spLocks noGrp="1"/>
          </p:cNvSpPr>
          <p:nvPr>
            <p:ph idx="1"/>
          </p:nvPr>
        </p:nvSpPr>
        <p:spPr/>
        <p:txBody>
          <a:bodyPr>
            <a:normAutofit/>
          </a:bodyPr>
          <a:lstStyle/>
          <a:p>
            <a:r>
              <a:rPr lang="zh-CN" altLang="en-US" sz="1600" dirty="0" smtClean="0"/>
              <a:t>活性炭  分子式：</a:t>
            </a:r>
            <a:r>
              <a:rPr lang="en-US" altLang="zh-CN" sz="1600" dirty="0" smtClean="0"/>
              <a:t>C   </a:t>
            </a:r>
            <a:r>
              <a:rPr lang="zh-CN" altLang="en-US" sz="1600" dirty="0" smtClean="0"/>
              <a:t>相对分子质量：</a:t>
            </a:r>
            <a:r>
              <a:rPr lang="en-US" altLang="zh-CN" sz="1600" dirty="0" smtClean="0"/>
              <a:t>12.011</a:t>
            </a:r>
            <a:r>
              <a:rPr lang="zh-CN" altLang="en-US" sz="1600" dirty="0" smtClean="0"/>
              <a:t>（原子量）</a:t>
            </a:r>
            <a:endParaRPr lang="en-US" altLang="zh-CN" sz="1600" dirty="0" smtClean="0"/>
          </a:p>
          <a:p>
            <a:r>
              <a:rPr lang="zh-CN" altLang="en-US" sz="1600" dirty="0" smtClean="0"/>
              <a:t>性状：活性炭是碳素的一种形态，是具有多孔结构的碳的综合名称，其表面积为：</a:t>
            </a:r>
            <a:r>
              <a:rPr lang="en-US" altLang="zh-CN" sz="1600" dirty="0" smtClean="0"/>
              <a:t>300~2500㎡/g </a:t>
            </a:r>
            <a:r>
              <a:rPr lang="zh-CN" altLang="en-US" sz="1600" dirty="0" smtClean="0"/>
              <a:t>。外观为黑色无定形粉末或颗粒状。其表观密度因原料和制造方法之不同而异。由软木（柳木）制得的活性炭，表观密度在</a:t>
            </a:r>
            <a:r>
              <a:rPr lang="en-US" altLang="zh-CN" sz="1600" dirty="0" smtClean="0"/>
              <a:t>0.08g/cm</a:t>
            </a:r>
            <a:r>
              <a:rPr lang="en-US" altLang="zh-CN" sz="1600" dirty="0" smtClean="0">
                <a:latin typeface="宋体" panose="02010600030101010101" pitchFamily="2" charset="-122"/>
                <a:ea typeface="宋体" panose="02010600030101010101" pitchFamily="2" charset="-122"/>
              </a:rPr>
              <a:t>³</a:t>
            </a:r>
            <a:r>
              <a:rPr lang="zh-CN" altLang="en-US" sz="1600" dirty="0" smtClean="0">
                <a:latin typeface="宋体" panose="02010600030101010101" pitchFamily="2" charset="-122"/>
                <a:ea typeface="宋体" panose="02010600030101010101" pitchFamily="2" charset="-122"/>
              </a:rPr>
              <a:t>以下；而由椰子壳制成的活性炭其表观密度则高达</a:t>
            </a:r>
            <a:r>
              <a:rPr lang="en-US" altLang="zh-CN" sz="1600" dirty="0" smtClean="0">
                <a:latin typeface="宋体" panose="02010600030101010101" pitchFamily="2" charset="-122"/>
                <a:ea typeface="宋体" panose="02010600030101010101" pitchFamily="2" charset="-122"/>
              </a:rPr>
              <a:t>0.45g/</a:t>
            </a:r>
            <a:r>
              <a:rPr lang="en-US" altLang="zh-CN" sz="1600" dirty="0" smtClean="0"/>
              <a:t>cm</a:t>
            </a:r>
            <a:r>
              <a:rPr lang="en-US" altLang="zh-CN" sz="1600" dirty="0" smtClean="0">
                <a:latin typeface="宋体" panose="02010600030101010101" pitchFamily="2" charset="-122"/>
                <a:ea typeface="宋体" panose="02010600030101010101" pitchFamily="2" charset="-122"/>
              </a:rPr>
              <a:t>³</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由于原料不同，活性炭的化学成分也各不相同。原料为动物骨骼者，含碳量仅为</a:t>
            </a:r>
            <a:r>
              <a:rPr lang="en-US" altLang="zh-CN" sz="1600" dirty="0" smtClean="0">
                <a:latin typeface="宋体" panose="02010600030101010101" pitchFamily="2" charset="-122"/>
                <a:ea typeface="宋体" panose="02010600030101010101" pitchFamily="2" charset="-122"/>
              </a:rPr>
              <a:t>10%</a:t>
            </a:r>
            <a:r>
              <a:rPr lang="zh-CN" altLang="en-US" sz="1600" dirty="0" smtClean="0">
                <a:latin typeface="宋体" panose="02010600030101010101" pitchFamily="2" charset="-122"/>
                <a:ea typeface="宋体" panose="02010600030101010101" pitchFamily="2" charset="-122"/>
              </a:rPr>
              <a:t>左右，而原料为某种木材者，其含碳量则高达</a:t>
            </a:r>
            <a:r>
              <a:rPr lang="en-US" altLang="zh-CN" sz="1600" dirty="0" smtClean="0">
                <a:latin typeface="宋体" panose="02010600030101010101" pitchFamily="2" charset="-122"/>
                <a:ea typeface="宋体" panose="02010600030101010101" pitchFamily="2" charset="-122"/>
              </a:rPr>
              <a:t>98%</a:t>
            </a:r>
            <a:r>
              <a:rPr lang="zh-CN" altLang="en-US" sz="1600" dirty="0" smtClean="0">
                <a:latin typeface="宋体" panose="02010600030101010101" pitchFamily="2" charset="-122"/>
                <a:ea typeface="宋体" panose="02010600030101010101" pitchFamily="2" charset="-122"/>
              </a:rPr>
              <a:t>以上。</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所有活性炭都具有多孔结构，通常含有化学结合的氧和氢。此外；活性炭可含有高达</a:t>
            </a:r>
            <a:r>
              <a:rPr lang="en-US" altLang="zh-CN" sz="1600" dirty="0" smtClean="0">
                <a:latin typeface="宋体" panose="02010600030101010101" pitchFamily="2" charset="-122"/>
                <a:ea typeface="宋体" panose="02010600030101010101" pitchFamily="2" charset="-122"/>
              </a:rPr>
              <a:t>20%</a:t>
            </a:r>
            <a:r>
              <a:rPr lang="zh-CN" altLang="en-US" sz="1600" dirty="0" smtClean="0">
                <a:latin typeface="宋体" panose="02010600030101010101" pitchFamily="2" charset="-122"/>
                <a:ea typeface="宋体" panose="02010600030101010101" pitchFamily="2" charset="-122"/>
              </a:rPr>
              <a:t>的无机物质（矿物质），所以；在焚烧之后常见有灰分或残渣；也可含有二氧化硅或碱金属与碱土金属的化合物。</a:t>
            </a:r>
            <a:r>
              <a:rPr lang="en-US" altLang="zh-CN" sz="1600" dirty="0" smtClean="0">
                <a:latin typeface="宋体" panose="02010600030101010101" pitchFamily="2" charset="-122"/>
                <a:ea typeface="宋体" panose="02010600030101010101" pitchFamily="2" charset="-122"/>
              </a:rPr>
              <a:t>X</a:t>
            </a:r>
            <a:r>
              <a:rPr lang="zh-CN" altLang="en-US" sz="1600" dirty="0" smtClean="0">
                <a:latin typeface="宋体" panose="02010600030101010101" pitchFamily="2" charset="-122"/>
                <a:ea typeface="宋体" panose="02010600030101010101" pitchFamily="2" charset="-122"/>
              </a:rPr>
              <a:t>射线结构分析结果表明，活性炭主要是；具有石墨结构的极小的晶体构成，但没有石墨中所具有的重叠的层状结构。极小的晶体之间的空间被无定形的碳充满。这些无定型碳在三维方向上结合有其它原子特别是氧原子。所谓的孔结构，实际是碳的不规则的排布体被破坏后形成的裂缝和裂纹。大量的微小孔隙具有极大的表面积，赋予活性炭良好的吸附能力，对异种物质的分子具有极强的吸着力。其吸附力大小与异种物质的分子大小，化学性质以及毛细管粗细均有关系。</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活性炭无臭，无味，与碱类和酸类均不起化学反应。不溶与水和普通溶剂，但；可熔融后的铁中。常温中化学性质稳定；高温时能在空气中燃烧生成二氧化碳。高温下也能与许多非金属和金属发生化学反应，生成碳化物，如：碳化钙，碳化硅，碳化铝等</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周期保养性材料</a:t>
            </a:r>
            <a:endParaRPr lang="zh-CN" altLang="en-US" sz="3600" dirty="0"/>
          </a:p>
        </p:txBody>
      </p:sp>
      <p:sp>
        <p:nvSpPr>
          <p:cNvPr id="3" name="内容占位符 2"/>
          <p:cNvSpPr>
            <a:spLocks noGrp="1"/>
          </p:cNvSpPr>
          <p:nvPr>
            <p:ph idx="1"/>
          </p:nvPr>
        </p:nvSpPr>
        <p:spPr/>
        <p:txBody>
          <a:bodyPr>
            <a:normAutofit/>
          </a:bodyPr>
          <a:lstStyle/>
          <a:p>
            <a:r>
              <a:rPr lang="zh-CN" altLang="en-US" sz="1600" dirty="0" smtClean="0"/>
              <a:t>市售活性炭一般为圆柱形状粗颗粒至细粉状粒子，，粒径一般为</a:t>
            </a:r>
            <a:r>
              <a:rPr lang="en-US" altLang="zh-CN" sz="1600" dirty="0" smtClean="0"/>
              <a:t>1-6mn</a:t>
            </a:r>
            <a:r>
              <a:rPr lang="zh-CN" altLang="en-US" sz="1600" dirty="0" smtClean="0"/>
              <a:t>，长度约为直径的</a:t>
            </a:r>
            <a:r>
              <a:rPr lang="en-US" altLang="zh-CN" sz="1600" dirty="0" smtClean="0"/>
              <a:t>0.7-4</a:t>
            </a:r>
            <a:r>
              <a:rPr lang="zh-CN" altLang="en-US" sz="1600" dirty="0" smtClean="0"/>
              <a:t>倍；或者是</a:t>
            </a:r>
            <a:r>
              <a:rPr lang="en-US" altLang="zh-CN" sz="1600" dirty="0" smtClean="0"/>
              <a:t>6-120</a:t>
            </a:r>
            <a:r>
              <a:rPr lang="zh-CN" altLang="en-US" sz="1600" dirty="0" smtClean="0"/>
              <a:t>目粒度的不规则颗粒。表观密度约为</a:t>
            </a:r>
            <a:r>
              <a:rPr lang="en-US" altLang="zh-CN" sz="1600" dirty="0" smtClean="0"/>
              <a:t>0.3-0.6g/cm</a:t>
            </a:r>
            <a:r>
              <a:rPr lang="en-US" altLang="zh-CN" sz="1600" dirty="0" smtClean="0">
                <a:latin typeface="宋体" panose="02010600030101010101" pitchFamily="2" charset="-122"/>
                <a:ea typeface="宋体" panose="02010600030101010101" pitchFamily="2" charset="-122"/>
              </a:rPr>
              <a:t>³</a:t>
            </a:r>
            <a:r>
              <a:rPr lang="zh-CN" altLang="en-US" sz="1600" dirty="0" smtClean="0">
                <a:latin typeface="宋体" panose="02010600030101010101" pitchFamily="2" charset="-122"/>
                <a:ea typeface="宋体" panose="02010600030101010101" pitchFamily="2" charset="-122"/>
              </a:rPr>
              <a:t>，微孔容积约为</a:t>
            </a:r>
            <a:r>
              <a:rPr lang="en-US" altLang="zh-CN" sz="1600" dirty="0" smtClean="0">
                <a:latin typeface="宋体" panose="02010600030101010101" pitchFamily="2" charset="-122"/>
                <a:ea typeface="宋体" panose="02010600030101010101" pitchFamily="2" charset="-122"/>
              </a:rPr>
              <a:t>0.6-0.8cm³/g </a:t>
            </a:r>
            <a:r>
              <a:rPr lang="zh-CN" altLang="en-US" sz="1600" dirty="0" smtClean="0">
                <a:latin typeface="宋体" panose="02010600030101010101" pitchFamily="2" charset="-122"/>
                <a:ea typeface="宋体" panose="02010600030101010101" pitchFamily="2" charset="-122"/>
              </a:rPr>
              <a:t>。比面积约为</a:t>
            </a:r>
            <a:r>
              <a:rPr lang="en-US" altLang="zh-CN" sz="1600" dirty="0" smtClean="0">
                <a:latin typeface="宋体" panose="02010600030101010101" pitchFamily="2" charset="-122"/>
                <a:ea typeface="宋体" panose="02010600030101010101" pitchFamily="2" charset="-122"/>
              </a:rPr>
              <a:t>500-1500㎡/g </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国际纯化学与应用化学学会（</a:t>
            </a:r>
            <a:r>
              <a:rPr lang="en-US" altLang="zh-CN" sz="1600" dirty="0" smtClean="0">
                <a:latin typeface="宋体" panose="02010600030101010101" pitchFamily="2" charset="-122"/>
                <a:ea typeface="宋体" panose="02010600030101010101" pitchFamily="2" charset="-122"/>
              </a:rPr>
              <a:t>IUPAC)</a:t>
            </a:r>
            <a:r>
              <a:rPr lang="zh-CN" altLang="en-US" sz="1600" dirty="0" smtClean="0">
                <a:latin typeface="宋体" panose="02010600030101010101" pitchFamily="2" charset="-122"/>
                <a:ea typeface="宋体" panose="02010600030101010101" pitchFamily="2" charset="-122"/>
              </a:rPr>
              <a:t>将：孔径大于</a:t>
            </a:r>
            <a:r>
              <a:rPr lang="en-US" altLang="zh-CN" sz="1600" dirty="0" smtClean="0">
                <a:latin typeface="宋体" panose="02010600030101010101" pitchFamily="2" charset="-122"/>
                <a:ea typeface="宋体" panose="02010600030101010101" pitchFamily="2" charset="-122"/>
              </a:rPr>
              <a:t>50nm</a:t>
            </a:r>
            <a:r>
              <a:rPr lang="zh-CN" altLang="en-US" sz="1600" dirty="0" smtClean="0">
                <a:latin typeface="宋体" panose="02010600030101010101" pitchFamily="2" charset="-122"/>
                <a:ea typeface="宋体" panose="02010600030101010101" pitchFamily="2" charset="-122"/>
              </a:rPr>
              <a:t>的称为大孔活性炭</a:t>
            </a:r>
            <a:endParaRPr lang="en-US" altLang="zh-CN" sz="1600" dirty="0" smtClean="0">
              <a:latin typeface="宋体" panose="02010600030101010101" pitchFamily="2" charset="-122"/>
              <a:ea typeface="宋体" panose="02010600030101010101" pitchFamily="2" charset="-122"/>
            </a:endParaRPr>
          </a:p>
          <a:p>
            <a:r>
              <a:rPr lang="en-US" altLang="zh-CN" sz="1600" dirty="0" smtClean="0">
                <a:latin typeface="宋体" panose="02010600030101010101" pitchFamily="2" charset="-122"/>
                <a:ea typeface="宋体" panose="02010600030101010101" pitchFamily="2" charset="-122"/>
              </a:rPr>
              <a:t>                                     2~50nm</a:t>
            </a:r>
            <a:r>
              <a:rPr lang="zh-CN" altLang="en-US" sz="1600" dirty="0" smtClean="0">
                <a:latin typeface="宋体" panose="02010600030101010101" pitchFamily="2" charset="-122"/>
                <a:ea typeface="宋体" panose="02010600030101010101" pitchFamily="2" charset="-122"/>
              </a:rPr>
              <a:t>孔径的称为中孔活性炭</a:t>
            </a:r>
            <a:endParaRPr lang="en-US" altLang="zh-CN" sz="1600" dirty="0" smtClean="0">
              <a:latin typeface="宋体" panose="02010600030101010101" pitchFamily="2" charset="-122"/>
              <a:ea typeface="宋体" panose="02010600030101010101" pitchFamily="2" charset="-122"/>
            </a:endParaRPr>
          </a:p>
          <a:p>
            <a:r>
              <a:rPr lang="en-US" altLang="zh-CN" sz="1600" dirty="0" smtClean="0">
                <a:latin typeface="宋体" panose="02010600030101010101" pitchFamily="2" charset="-122"/>
                <a:ea typeface="宋体" panose="02010600030101010101" pitchFamily="2" charset="-122"/>
              </a:rPr>
              <a:t>                                     </a:t>
            </a:r>
            <a:r>
              <a:rPr lang="zh-CN" altLang="en-US" sz="1600" dirty="0" smtClean="0">
                <a:latin typeface="宋体" panose="02010600030101010101" pitchFamily="2" charset="-122"/>
                <a:ea typeface="宋体" panose="02010600030101010101" pitchFamily="2" charset="-122"/>
              </a:rPr>
              <a:t>小于</a:t>
            </a:r>
            <a:r>
              <a:rPr lang="en-US" altLang="zh-CN" sz="1600" dirty="0" smtClean="0">
                <a:latin typeface="宋体" panose="02010600030101010101" pitchFamily="2" charset="-122"/>
                <a:ea typeface="宋体" panose="02010600030101010101" pitchFamily="2" charset="-122"/>
              </a:rPr>
              <a:t>2nm</a:t>
            </a:r>
            <a:r>
              <a:rPr lang="zh-CN" altLang="en-US" sz="1600" dirty="0" smtClean="0">
                <a:latin typeface="宋体" panose="02010600030101010101" pitchFamily="2" charset="-122"/>
                <a:ea typeface="宋体" panose="02010600030101010101" pitchFamily="2" charset="-122"/>
              </a:rPr>
              <a:t>孔径的称为微空活性炭</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活性炭的吸附能力取决于三个因素：</a:t>
            </a:r>
            <a:r>
              <a:rPr lang="en-US" altLang="zh-CN" sz="1600" dirty="0" smtClean="0">
                <a:latin typeface="宋体" panose="02010600030101010101" pitchFamily="2" charset="-122"/>
                <a:ea typeface="宋体" panose="02010600030101010101" pitchFamily="2" charset="-122"/>
              </a:rPr>
              <a:t>1 </a:t>
            </a:r>
            <a:r>
              <a:rPr lang="zh-CN" altLang="en-US" sz="1600" dirty="0" smtClean="0">
                <a:latin typeface="宋体" panose="02010600030101010101" pitchFamily="2" charset="-122"/>
                <a:ea typeface="宋体" panose="02010600030101010101" pitchFamily="2" charset="-122"/>
              </a:rPr>
              <a:t>孔容</a:t>
            </a:r>
            <a:endParaRPr lang="en-US" altLang="zh-CN" sz="1600" dirty="0" smtClean="0">
              <a:latin typeface="宋体" panose="02010600030101010101" pitchFamily="2" charset="-122"/>
              <a:ea typeface="宋体" panose="02010600030101010101" pitchFamily="2" charset="-122"/>
            </a:endParaRPr>
          </a:p>
          <a:p>
            <a:r>
              <a:rPr lang="en-US" altLang="zh-CN" sz="1600" dirty="0" smtClean="0">
                <a:latin typeface="宋体" panose="02010600030101010101" pitchFamily="2" charset="-122"/>
                <a:ea typeface="宋体" panose="02010600030101010101" pitchFamily="2" charset="-122"/>
              </a:rPr>
              <a:t>                                 2 </a:t>
            </a:r>
            <a:r>
              <a:rPr lang="zh-CN" altLang="en-US" sz="1600" dirty="0" smtClean="0">
                <a:latin typeface="宋体" panose="02010600030101010101" pitchFamily="2" charset="-122"/>
                <a:ea typeface="宋体" panose="02010600030101010101" pitchFamily="2" charset="-122"/>
              </a:rPr>
              <a:t>孔径分布</a:t>
            </a:r>
            <a:endParaRPr lang="en-US" altLang="zh-CN" sz="1600" dirty="0" smtClean="0">
              <a:latin typeface="宋体" panose="02010600030101010101" pitchFamily="2" charset="-122"/>
              <a:ea typeface="宋体" panose="02010600030101010101" pitchFamily="2" charset="-122"/>
            </a:endParaRPr>
          </a:p>
          <a:p>
            <a:r>
              <a:rPr lang="en-US" altLang="zh-CN" sz="1600" dirty="0" smtClean="0">
                <a:latin typeface="宋体" panose="02010600030101010101" pitchFamily="2" charset="-122"/>
                <a:ea typeface="宋体" panose="02010600030101010101" pitchFamily="2" charset="-122"/>
              </a:rPr>
              <a:t>                                 3 </a:t>
            </a:r>
            <a:r>
              <a:rPr lang="zh-CN" altLang="en-US" sz="1600" dirty="0" smtClean="0">
                <a:latin typeface="宋体" panose="02010600030101010101" pitchFamily="2" charset="-122"/>
                <a:ea typeface="宋体" panose="02010600030101010101" pitchFamily="2" charset="-122"/>
              </a:rPr>
              <a:t>表面上的功能团（由氢，氧与碳结合而成的</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                                                  氧化物或含氧基团）的种类</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活性炭使用最佳</a:t>
            </a:r>
            <a:r>
              <a:rPr lang="en-US" altLang="zh-CN" sz="1600" dirty="0" smtClean="0">
                <a:latin typeface="宋体" panose="02010600030101010101" pitchFamily="2" charset="-122"/>
                <a:ea typeface="宋体" panose="02010600030101010101" pitchFamily="2" charset="-122"/>
              </a:rPr>
              <a:t>PH</a:t>
            </a:r>
            <a:r>
              <a:rPr lang="zh-CN" altLang="en-US" sz="1600" dirty="0" smtClean="0">
                <a:latin typeface="宋体" panose="02010600030101010101" pitchFamily="2" charset="-122"/>
                <a:ea typeface="宋体" panose="02010600030101010101" pitchFamily="2" charset="-122"/>
              </a:rPr>
              <a:t>值</a:t>
            </a:r>
            <a:r>
              <a:rPr lang="en-US" altLang="zh-CN" sz="1600" dirty="0" smtClean="0">
                <a:latin typeface="宋体" panose="02010600030101010101" pitchFamily="2" charset="-122"/>
                <a:ea typeface="宋体" panose="02010600030101010101" pitchFamily="2" charset="-122"/>
              </a:rPr>
              <a:t>4.0-4.8</a:t>
            </a:r>
            <a:endParaRPr lang="en-US" altLang="zh-CN" sz="1600" dirty="0" smtClean="0">
              <a:latin typeface="宋体" panose="02010600030101010101" pitchFamily="2" charset="-122"/>
              <a:ea typeface="宋体" panose="02010600030101010101" pitchFamily="2" charset="-122"/>
            </a:endParaRPr>
          </a:p>
          <a:p>
            <a:r>
              <a:rPr lang="zh-CN" altLang="en-US" sz="1600" dirty="0" smtClean="0">
                <a:latin typeface="宋体" panose="02010600030101010101" pitchFamily="2" charset="-122"/>
                <a:ea typeface="宋体" panose="02010600030101010101" pitchFamily="2" charset="-122"/>
              </a:rPr>
              <a:t>活性炭使用最佳温度</a:t>
            </a:r>
            <a:r>
              <a:rPr lang="en-US" altLang="zh-CN" sz="1600" dirty="0" smtClean="0">
                <a:latin typeface="宋体" panose="02010600030101010101" pitchFamily="2" charset="-122"/>
                <a:ea typeface="宋体" panose="02010600030101010101" pitchFamily="2" charset="-122"/>
              </a:rPr>
              <a:t>60-70 ℃</a:t>
            </a:r>
            <a:endParaRPr lang="en-US" altLang="zh-CN" sz="1600" dirty="0" smtClean="0">
              <a:latin typeface="宋体" panose="02010600030101010101" pitchFamily="2" charset="-122"/>
              <a:ea typeface="宋体" panose="02010600030101010101" pitchFamily="2" charset="-122"/>
            </a:endParaRPr>
          </a:p>
          <a:p>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周期保养性材料</a:t>
            </a:r>
            <a:endParaRPr lang="zh-CN" altLang="en-US" sz="3600" dirty="0"/>
          </a:p>
        </p:txBody>
      </p:sp>
      <p:sp>
        <p:nvSpPr>
          <p:cNvPr id="3" name="内容占位符 2"/>
          <p:cNvSpPr>
            <a:spLocks noGrp="1"/>
          </p:cNvSpPr>
          <p:nvPr>
            <p:ph idx="1"/>
          </p:nvPr>
        </p:nvSpPr>
        <p:spPr/>
        <p:txBody>
          <a:bodyPr>
            <a:normAutofit/>
          </a:bodyPr>
          <a:lstStyle/>
          <a:p>
            <a:endParaRPr lang="en-US" altLang="zh-CN" sz="1600" dirty="0" smtClean="0"/>
          </a:p>
          <a:p>
            <a:pPr algn="ctr">
              <a:buNone/>
            </a:pPr>
            <a:r>
              <a:rPr lang="zh-CN" altLang="en-US" sz="2800" dirty="0" smtClean="0">
                <a:solidFill>
                  <a:srgbClr val="0000FF"/>
                </a:solidFill>
              </a:rPr>
              <a:t>保养方法</a:t>
            </a:r>
            <a:endParaRPr lang="en-US" altLang="zh-CN" sz="2800" dirty="0" smtClean="0">
              <a:solidFill>
                <a:srgbClr val="0000FF"/>
              </a:solidFill>
            </a:endParaRPr>
          </a:p>
          <a:p>
            <a:endParaRPr lang="en-US" altLang="zh-CN" sz="1600" dirty="0" smtClean="0"/>
          </a:p>
          <a:p>
            <a:r>
              <a:rPr lang="zh-CN" altLang="en-US" sz="1600" dirty="0" smtClean="0"/>
              <a:t>镀镍槽液有有机污染活性炭无法滤除时即可使用高锰酸钾处理；其方法是：将高锰酸钾用纯水溶解，在不断搅拌下缓慢的加入到受污染的镍镀液中，加至镀液呈淡粉红色在适当过量即可，如镍镀液不久（</a:t>
            </a:r>
            <a:r>
              <a:rPr lang="en-US" altLang="zh-CN" sz="1600" dirty="0" smtClean="0"/>
              <a:t>5min</a:t>
            </a:r>
            <a:r>
              <a:rPr lang="zh-CN" altLang="en-US" sz="1600" dirty="0" smtClean="0"/>
              <a:t>左右）又褪色，则；需适量添加，直至不褪色为止。高锰酸钾也不可多加，否则；在处理高锰酸钾时会消耗更多的过氧化氢。</a:t>
            </a:r>
            <a:endParaRPr lang="en-US" altLang="zh-CN" sz="1600" dirty="0" smtClean="0"/>
          </a:p>
          <a:p>
            <a:r>
              <a:rPr lang="zh-CN" altLang="en-US" sz="1600" dirty="0" smtClean="0"/>
              <a:t>静置一昼夜后，用纯水：过氧化氢 </a:t>
            </a:r>
            <a:r>
              <a:rPr lang="en-US" altLang="zh-CN" sz="1600" dirty="0" smtClean="0"/>
              <a:t>= 10:1 </a:t>
            </a:r>
            <a:r>
              <a:rPr lang="zh-CN" altLang="en-US" sz="1600" dirty="0" smtClean="0"/>
              <a:t>的溶液缓慢倒入到受污染的镍镀液中，使锰沉淀为二氧化锰（滤除），此时；受污染的镍镀液还原到原来（正常）镀液颜色。</a:t>
            </a:r>
            <a:endParaRPr lang="en-US" altLang="zh-CN" sz="1600" dirty="0" smtClean="0"/>
          </a:p>
          <a:p>
            <a:r>
              <a:rPr lang="zh-CN" altLang="en-US" sz="1600" dirty="0" smtClean="0"/>
              <a:t>静置</a:t>
            </a:r>
            <a:r>
              <a:rPr lang="en-US" altLang="zh-CN" sz="1600" dirty="0" smtClean="0"/>
              <a:t>5-8</a:t>
            </a:r>
            <a:r>
              <a:rPr lang="zh-CN" altLang="en-US" sz="1600" dirty="0" smtClean="0"/>
              <a:t>小时，调整正常温度，正常</a:t>
            </a:r>
            <a:r>
              <a:rPr lang="en-US" altLang="zh-CN" sz="1600" dirty="0" smtClean="0"/>
              <a:t>PH</a:t>
            </a:r>
            <a:r>
              <a:rPr lang="zh-CN" altLang="en-US" sz="1600" dirty="0" smtClean="0"/>
              <a:t>值，用活性炭过滤（最好是两遍）</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电镀金</a:t>
            </a:r>
            <a:endParaRPr lang="zh-CN" altLang="en-US" sz="3600" dirty="0"/>
          </a:p>
        </p:txBody>
      </p:sp>
      <p:sp>
        <p:nvSpPr>
          <p:cNvPr id="3" name="内容占位符 2"/>
          <p:cNvSpPr>
            <a:spLocks noGrp="1"/>
          </p:cNvSpPr>
          <p:nvPr>
            <p:ph idx="1"/>
          </p:nvPr>
        </p:nvSpPr>
        <p:spPr/>
        <p:txBody>
          <a:bodyPr>
            <a:normAutofit/>
          </a:bodyPr>
          <a:lstStyle/>
          <a:p>
            <a:pPr algn="ctr">
              <a:buNone/>
            </a:pPr>
            <a:r>
              <a:rPr lang="zh-CN" altLang="en-US" sz="2800" dirty="0" smtClean="0"/>
              <a:t>生产材料认知</a:t>
            </a:r>
            <a:endParaRPr lang="en-US" altLang="zh-CN" sz="2800" dirty="0" smtClean="0"/>
          </a:p>
          <a:p>
            <a:pPr>
              <a:buNone/>
            </a:pPr>
            <a:r>
              <a:rPr lang="en-US" altLang="zh-CN" sz="1600" dirty="0" smtClean="0"/>
              <a:t>1</a:t>
            </a:r>
            <a:r>
              <a:rPr lang="zh-CN" altLang="en-US" sz="1600" dirty="0" smtClean="0"/>
              <a:t>：氰化金钾</a:t>
            </a:r>
            <a:endParaRPr lang="en-US" altLang="zh-CN" sz="1600" dirty="0" smtClean="0"/>
          </a:p>
          <a:p>
            <a:pPr>
              <a:buNone/>
            </a:pPr>
            <a:r>
              <a:rPr lang="en-US" altLang="zh-CN" sz="1600" dirty="0" smtClean="0"/>
              <a:t>2</a:t>
            </a:r>
            <a:r>
              <a:rPr lang="zh-CN" altLang="en-US" sz="1600" dirty="0" smtClean="0"/>
              <a:t>：钴添加剂</a:t>
            </a:r>
            <a:endParaRPr lang="en-US" altLang="zh-CN" sz="1600" dirty="0" smtClean="0"/>
          </a:p>
          <a:p>
            <a:pPr>
              <a:buNone/>
            </a:pPr>
            <a:r>
              <a:rPr lang="en-US" altLang="zh-CN" sz="1600" dirty="0" smtClean="0"/>
              <a:t>3</a:t>
            </a:r>
            <a:r>
              <a:rPr lang="zh-CN" altLang="en-US" sz="1600" dirty="0" smtClean="0"/>
              <a:t>：导电盐</a:t>
            </a:r>
            <a:endParaRPr lang="en-US" altLang="zh-CN" sz="1600" dirty="0" smtClean="0"/>
          </a:p>
          <a:p>
            <a:pPr>
              <a:buNone/>
            </a:pPr>
            <a:r>
              <a:rPr lang="en-US" altLang="zh-CN" sz="1600" dirty="0" smtClean="0"/>
              <a:t>4</a:t>
            </a:r>
            <a:r>
              <a:rPr lang="zh-CN" altLang="en-US" sz="1600" dirty="0" smtClean="0"/>
              <a:t>：平衡盐</a:t>
            </a:r>
            <a:endParaRPr lang="en-US" altLang="zh-CN" sz="1600" dirty="0" smtClean="0"/>
          </a:p>
          <a:p>
            <a:pPr>
              <a:buNone/>
            </a:pPr>
            <a:r>
              <a:rPr lang="en-US" altLang="zh-CN" sz="1600" dirty="0" smtClean="0"/>
              <a:t>5</a:t>
            </a:r>
            <a:r>
              <a:rPr lang="zh-CN" altLang="en-US" sz="1600" dirty="0" smtClean="0"/>
              <a:t>：光泽剂（有剂添加剂）</a:t>
            </a:r>
            <a:endParaRPr lang="en-US" altLang="zh-CN" sz="1600" dirty="0" smtClean="0"/>
          </a:p>
          <a:p>
            <a:pPr>
              <a:buNone/>
            </a:pPr>
            <a:r>
              <a:rPr lang="en-US" altLang="zh-CN" sz="1600" dirty="0" smtClean="0"/>
              <a:t>6</a:t>
            </a:r>
            <a:r>
              <a:rPr lang="zh-CN" altLang="en-US" sz="1600" dirty="0" smtClean="0"/>
              <a:t>：柠檬酸</a:t>
            </a:r>
            <a:endParaRPr lang="en-US" altLang="zh-CN" sz="1600" dirty="0" smtClean="0"/>
          </a:p>
          <a:p>
            <a:pPr>
              <a:buNone/>
            </a:pPr>
            <a:r>
              <a:rPr lang="en-US" altLang="zh-CN" sz="1600" dirty="0" smtClean="0"/>
              <a:t>7</a:t>
            </a:r>
            <a:r>
              <a:rPr lang="zh-CN" altLang="en-US" sz="1600" dirty="0" smtClean="0"/>
              <a:t>：氢氧化钾</a:t>
            </a:r>
            <a:endParaRPr lang="en-US" altLang="zh-CN" sz="1600" dirty="0" smtClean="0"/>
          </a:p>
          <a:p>
            <a:pPr>
              <a:buNone/>
            </a:pPr>
            <a:r>
              <a:rPr lang="en-US" altLang="zh-CN" sz="1600" dirty="0" smtClean="0"/>
              <a:t>8</a:t>
            </a:r>
            <a:r>
              <a:rPr lang="zh-CN" altLang="en-US" sz="1600" dirty="0" smtClean="0"/>
              <a:t>：金 </a:t>
            </a:r>
            <a:r>
              <a:rPr lang="en-US" altLang="zh-CN" sz="1600" dirty="0" smtClean="0"/>
              <a:t>(</a:t>
            </a:r>
            <a:r>
              <a:rPr lang="zh-CN" altLang="en-US" sz="1600" dirty="0" smtClean="0"/>
              <a:t>离子形式存在于镀液中）</a:t>
            </a:r>
            <a:endParaRPr lang="en-US" altLang="zh-CN" sz="1600" dirty="0" smtClean="0"/>
          </a:p>
          <a:p>
            <a:pPr algn="ctr">
              <a:buNone/>
            </a:pPr>
            <a:r>
              <a:rPr lang="zh-CN" altLang="en-US" sz="2800" dirty="0" smtClean="0"/>
              <a:t>周期保养性材料</a:t>
            </a:r>
            <a:endParaRPr lang="en-US" altLang="zh-CN" sz="2800" dirty="0" smtClean="0"/>
          </a:p>
          <a:p>
            <a:pPr algn="ctr">
              <a:buNone/>
            </a:pPr>
            <a:r>
              <a:rPr lang="en-US" altLang="zh-CN" sz="1600" dirty="0" smtClean="0"/>
              <a:t>1</a:t>
            </a:r>
            <a:r>
              <a:rPr lang="zh-CN" altLang="en-US" sz="1600" dirty="0" smtClean="0"/>
              <a:t>：</a:t>
            </a:r>
            <a:r>
              <a:rPr lang="en-US" altLang="zh-CN" sz="1600" dirty="0" smtClean="0"/>
              <a:t>HL166</a:t>
            </a:r>
            <a:r>
              <a:rPr lang="zh-CN" altLang="en-US" sz="1600" dirty="0" smtClean="0"/>
              <a:t>镀金除杂剂     </a:t>
            </a:r>
            <a:r>
              <a:rPr lang="en-US" altLang="zh-CN" sz="1600" dirty="0" smtClean="0"/>
              <a:t>2</a:t>
            </a:r>
            <a:r>
              <a:rPr lang="zh-CN" altLang="en-US" sz="1600" dirty="0" smtClean="0"/>
              <a:t>：高精密滤芯      </a:t>
            </a:r>
            <a:r>
              <a:rPr lang="en-US" altLang="zh-CN" sz="1600" dirty="0" smtClean="0"/>
              <a:t>3</a:t>
            </a:r>
            <a:r>
              <a:rPr lang="zh-CN" altLang="en-US" sz="1600" dirty="0" smtClean="0"/>
              <a:t>：微孔活性炭滤芯</a:t>
            </a:r>
            <a:endParaRPr lang="en-US" altLang="zh-CN" sz="1600" dirty="0" smtClean="0"/>
          </a:p>
          <a:p>
            <a:pPr>
              <a:buNone/>
            </a:pP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金</a:t>
            </a:r>
            <a:r>
              <a:rPr lang="en-US" altLang="zh-CN" dirty="0" smtClean="0"/>
              <a:t>Au</a:t>
            </a:r>
            <a:endParaRPr lang="zh-CN" altLang="en-US" dirty="0"/>
          </a:p>
        </p:txBody>
      </p:sp>
      <p:sp>
        <p:nvSpPr>
          <p:cNvPr id="3" name="内容占位符 2"/>
          <p:cNvSpPr>
            <a:spLocks noGrp="1"/>
          </p:cNvSpPr>
          <p:nvPr>
            <p:ph idx="1"/>
          </p:nvPr>
        </p:nvSpPr>
        <p:spPr/>
        <p:txBody>
          <a:bodyPr/>
          <a:lstStyle/>
          <a:p>
            <a:pPr>
              <a:buNone/>
            </a:pPr>
            <a:r>
              <a:rPr lang="zh-CN" altLang="en-US" dirty="0" smtClean="0"/>
              <a:t>金 </a:t>
            </a:r>
            <a:r>
              <a:rPr lang="en-US" altLang="zh-CN" dirty="0" smtClean="0"/>
              <a:t>Au</a:t>
            </a:r>
            <a:endParaRPr lang="en-US" altLang="zh-CN" dirty="0" smtClean="0"/>
          </a:p>
          <a:p>
            <a:pPr>
              <a:buNone/>
            </a:pPr>
            <a:r>
              <a:rPr lang="en-US" altLang="zh-CN" sz="1600" dirty="0" smtClean="0"/>
              <a:t>1:</a:t>
            </a:r>
            <a:r>
              <a:rPr lang="zh-CN" altLang="en-US" sz="1600" dirty="0" smtClean="0"/>
              <a:t>元素周期第六周期第</a:t>
            </a:r>
            <a:r>
              <a:rPr lang="en-US" altLang="zh-CN" sz="1600" dirty="0" smtClean="0"/>
              <a:t>IB</a:t>
            </a:r>
            <a:r>
              <a:rPr lang="zh-CN" altLang="en-US" sz="1600" dirty="0" smtClean="0"/>
              <a:t>族</a:t>
            </a:r>
            <a:r>
              <a:rPr lang="en-US" altLang="zh-CN" sz="1600" dirty="0" smtClean="0"/>
              <a:t>(I</a:t>
            </a:r>
            <a:r>
              <a:rPr lang="zh-CN" altLang="en-US" sz="1600" dirty="0" smtClean="0"/>
              <a:t>的副族</a:t>
            </a:r>
            <a:r>
              <a:rPr lang="en-US" altLang="zh-CN" sz="1600" dirty="0" smtClean="0"/>
              <a:t>)</a:t>
            </a:r>
            <a:r>
              <a:rPr lang="zh-CN" altLang="en-US" sz="1600" dirty="0" smtClean="0"/>
              <a:t>的一种元素</a:t>
            </a:r>
            <a:r>
              <a:rPr lang="en-US" altLang="zh-CN" sz="1600" dirty="0" smtClean="0"/>
              <a:t>.</a:t>
            </a:r>
            <a:r>
              <a:rPr lang="zh-CN" altLang="en-US" sz="1600" dirty="0" smtClean="0"/>
              <a:t>颜色</a:t>
            </a:r>
            <a:r>
              <a:rPr lang="en-US" altLang="zh-CN" sz="1600" dirty="0" smtClean="0"/>
              <a:t>:</a:t>
            </a:r>
            <a:r>
              <a:rPr lang="zh-CN" altLang="en-US" sz="1600" dirty="0" smtClean="0"/>
              <a:t>黄色</a:t>
            </a:r>
            <a:endParaRPr lang="en-US" altLang="zh-CN" sz="1600" dirty="0" smtClean="0"/>
          </a:p>
          <a:p>
            <a:pPr>
              <a:buNone/>
            </a:pPr>
            <a:r>
              <a:rPr lang="en-US" altLang="zh-CN" sz="1600" dirty="0" smtClean="0"/>
              <a:t>2:</a:t>
            </a:r>
            <a:r>
              <a:rPr lang="zh-CN" altLang="en-US" sz="1600" dirty="0" smtClean="0"/>
              <a:t>化学符号</a:t>
            </a:r>
            <a:r>
              <a:rPr lang="en-US" altLang="zh-CN" sz="1600" dirty="0" smtClean="0"/>
              <a:t>:Au              3:</a:t>
            </a:r>
            <a:r>
              <a:rPr lang="zh-CN" altLang="en-US" sz="1600" dirty="0" smtClean="0"/>
              <a:t>原子序数</a:t>
            </a:r>
            <a:r>
              <a:rPr lang="en-US" altLang="zh-CN" sz="1600" dirty="0" smtClean="0"/>
              <a:t>:79   4:</a:t>
            </a:r>
            <a:r>
              <a:rPr lang="zh-CN" altLang="en-US" sz="1600" dirty="0" smtClean="0"/>
              <a:t>原子量</a:t>
            </a:r>
            <a:r>
              <a:rPr lang="en-US" altLang="zh-CN" sz="1600" dirty="0" smtClean="0"/>
              <a:t>:196.97                 5:</a:t>
            </a:r>
            <a:r>
              <a:rPr lang="zh-CN" altLang="en-US" sz="1600" dirty="0" smtClean="0"/>
              <a:t>密度</a:t>
            </a:r>
            <a:r>
              <a:rPr lang="en-US" altLang="zh-CN" sz="1600" dirty="0" smtClean="0"/>
              <a:t>:19.23g/cm3    </a:t>
            </a:r>
            <a:endParaRPr lang="en-US" altLang="zh-CN" sz="1600" dirty="0" smtClean="0"/>
          </a:p>
          <a:p>
            <a:pPr>
              <a:buNone/>
            </a:pPr>
            <a:r>
              <a:rPr lang="en-US" altLang="zh-CN" sz="1600" dirty="0" smtClean="0"/>
              <a:t>6:</a:t>
            </a:r>
            <a:r>
              <a:rPr lang="zh-CN" altLang="en-US" sz="1600" dirty="0" smtClean="0"/>
              <a:t>熔点</a:t>
            </a:r>
            <a:r>
              <a:rPr lang="en-US" altLang="zh-CN" sz="1600" dirty="0" smtClean="0"/>
              <a:t>:1064.43℃        7:</a:t>
            </a:r>
            <a:r>
              <a:rPr lang="zh-CN" altLang="en-US" sz="1600" dirty="0" smtClean="0"/>
              <a:t>沸点</a:t>
            </a:r>
            <a:r>
              <a:rPr lang="en-US" altLang="zh-CN" sz="1600" dirty="0" smtClean="0"/>
              <a:t>:2949℃   8:</a:t>
            </a:r>
            <a:r>
              <a:rPr lang="zh-CN" altLang="en-US" sz="1600" dirty="0" smtClean="0"/>
              <a:t>化合价</a:t>
            </a:r>
            <a:r>
              <a:rPr lang="en-US" altLang="zh-CN" sz="1600" dirty="0" smtClean="0"/>
              <a:t>:</a:t>
            </a:r>
            <a:r>
              <a:rPr lang="zh-CN" altLang="en-US" sz="1600" dirty="0" smtClean="0"/>
              <a:t>正</a:t>
            </a:r>
            <a:r>
              <a:rPr lang="en-US" altLang="zh-CN" sz="1600" dirty="0" smtClean="0"/>
              <a:t>1</a:t>
            </a:r>
            <a:r>
              <a:rPr lang="zh-CN" altLang="en-US" sz="1600" dirty="0" smtClean="0"/>
              <a:t>价和正</a:t>
            </a:r>
            <a:r>
              <a:rPr lang="en-US" altLang="zh-CN" sz="1600" dirty="0" smtClean="0"/>
              <a:t>3</a:t>
            </a:r>
            <a:r>
              <a:rPr lang="zh-CN" altLang="en-US" sz="1600" dirty="0" smtClean="0"/>
              <a:t>价   </a:t>
            </a:r>
            <a:r>
              <a:rPr lang="en-US" altLang="zh-CN" sz="1600" dirty="0" smtClean="0"/>
              <a:t>9:</a:t>
            </a:r>
            <a:r>
              <a:rPr lang="zh-CN" altLang="en-US" sz="1600" dirty="0" smtClean="0"/>
              <a:t>电化当量</a:t>
            </a:r>
            <a:r>
              <a:rPr lang="en-US" altLang="zh-CN" sz="1600" dirty="0" smtClean="0"/>
              <a:t>:7.34g.A/Hr</a:t>
            </a:r>
            <a:endParaRPr lang="en-US" altLang="zh-CN" sz="1600" dirty="0" smtClean="0"/>
          </a:p>
          <a:p>
            <a:pPr>
              <a:buNone/>
            </a:pPr>
            <a:r>
              <a:rPr lang="en-US" altLang="zh-CN" sz="1600" dirty="0" smtClean="0"/>
              <a:t>10:</a:t>
            </a:r>
            <a:r>
              <a:rPr lang="zh-CN" altLang="en-US" sz="1600" dirty="0" smtClean="0"/>
              <a:t>标准电极电位</a:t>
            </a:r>
            <a:r>
              <a:rPr lang="en-US" altLang="zh-CN" sz="1600" dirty="0" smtClean="0"/>
              <a:t>:1.68v   11:</a:t>
            </a:r>
            <a:r>
              <a:rPr lang="zh-CN" altLang="en-US" sz="1600" dirty="0" smtClean="0"/>
              <a:t>金延展性好具有良好的导电性和导热性</a:t>
            </a:r>
            <a:r>
              <a:rPr lang="en-US" altLang="zh-CN" sz="1600" dirty="0" smtClean="0"/>
              <a:t>.</a:t>
            </a:r>
            <a:endParaRPr lang="en-US" altLang="zh-CN" sz="1600" dirty="0" smtClean="0"/>
          </a:p>
          <a:p>
            <a:pPr>
              <a:buNone/>
            </a:pPr>
            <a:r>
              <a:rPr lang="en-US" altLang="zh-CN" sz="1600" dirty="0" smtClean="0"/>
              <a:t>12:</a:t>
            </a:r>
            <a:r>
              <a:rPr lang="zh-CN" altLang="en-US" sz="1600" dirty="0" smtClean="0"/>
              <a:t>金在空气中稳定</a:t>
            </a:r>
            <a:r>
              <a:rPr lang="en-US" altLang="zh-CN" sz="1600" dirty="0" smtClean="0"/>
              <a:t>,</a:t>
            </a:r>
            <a:r>
              <a:rPr lang="zh-CN" altLang="en-US" sz="1600" dirty="0" smtClean="0"/>
              <a:t>不溶与酸和碱</a:t>
            </a:r>
            <a:r>
              <a:rPr lang="en-US" altLang="zh-CN" sz="1600" dirty="0" smtClean="0"/>
              <a:t>,</a:t>
            </a:r>
            <a:r>
              <a:rPr lang="zh-CN" altLang="en-US" sz="1600" dirty="0" smtClean="0"/>
              <a:t>但溶与王水和</a:t>
            </a:r>
            <a:r>
              <a:rPr lang="en-US" altLang="zh-CN" sz="1600" dirty="0" err="1" smtClean="0"/>
              <a:t>NaCI</a:t>
            </a:r>
            <a:r>
              <a:rPr lang="zh-CN" altLang="en-US" sz="1600" dirty="0" smtClean="0"/>
              <a:t>及</a:t>
            </a:r>
            <a:r>
              <a:rPr lang="en-US" altLang="zh-CN" sz="1600" dirty="0" smtClean="0"/>
              <a:t>KCI</a:t>
            </a:r>
            <a:endParaRPr lang="en-US" altLang="zh-CN" sz="1600" dirty="0" smtClean="0"/>
          </a:p>
          <a:p>
            <a:pPr>
              <a:buNone/>
            </a:pPr>
            <a:r>
              <a:rPr lang="en-US" altLang="zh-CN" sz="1600" dirty="0" smtClean="0"/>
              <a:t>13:</a:t>
            </a:r>
            <a:r>
              <a:rPr lang="zh-CN" altLang="en-US" sz="1600" dirty="0" smtClean="0"/>
              <a:t>晶格排布</a:t>
            </a:r>
            <a:r>
              <a:rPr lang="en-US" altLang="zh-CN" sz="1600" dirty="0" smtClean="0"/>
              <a:t>:</a:t>
            </a:r>
            <a:r>
              <a:rPr lang="zh-CN" altLang="en-US" sz="1600" dirty="0" smtClean="0"/>
              <a:t>面心立方   </a:t>
            </a:r>
            <a:endParaRPr lang="en-US" altLang="zh-CN" sz="1600" dirty="0" smtClean="0"/>
          </a:p>
          <a:p>
            <a:pPr>
              <a:buNone/>
            </a:pPr>
            <a:r>
              <a:rPr lang="en-US" altLang="zh-CN" sz="1600" dirty="0" smtClean="0"/>
              <a:t>14:</a:t>
            </a:r>
            <a:r>
              <a:rPr lang="zh-CN" altLang="en-US" sz="1600" dirty="0" smtClean="0"/>
              <a:t>原子间距</a:t>
            </a:r>
            <a:r>
              <a:rPr lang="en-US" altLang="zh-CN" sz="1600" dirty="0" smtClean="0"/>
              <a:t>:2.884Å</a:t>
            </a:r>
            <a:endParaRPr lang="en-US" altLang="zh-CN" sz="1600" dirty="0" smtClean="0"/>
          </a:p>
          <a:p>
            <a:pPr>
              <a:buNone/>
            </a:pPr>
            <a:r>
              <a:rPr lang="en-US" altLang="zh-CN" sz="1600" dirty="0" smtClean="0"/>
              <a:t>15:</a:t>
            </a:r>
            <a:r>
              <a:rPr lang="zh-CN" altLang="en-US" sz="1600" dirty="0" smtClean="0"/>
              <a:t>原子半径</a:t>
            </a:r>
            <a:r>
              <a:rPr lang="en-US" altLang="zh-CN" sz="1600" dirty="0" smtClean="0"/>
              <a:t>:1.44Å </a:t>
            </a:r>
            <a:endParaRPr lang="en-US" altLang="zh-CN" sz="1600" dirty="0" smtClean="0"/>
          </a:p>
          <a:p>
            <a:pPr>
              <a:buNone/>
            </a:pPr>
            <a:r>
              <a:rPr lang="en-US" altLang="zh-CN" sz="1600" dirty="0" smtClean="0"/>
              <a:t>16</a:t>
            </a:r>
            <a:r>
              <a:rPr lang="zh-CN" altLang="en-US" sz="1600" dirty="0" smtClean="0"/>
              <a:t>：在镀液中是以不溶性阳极离子态存在于镀液中。</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钴</a:t>
            </a:r>
            <a:r>
              <a:rPr lang="en-US" altLang="zh-CN" dirty="0" smtClean="0"/>
              <a:t>Co</a:t>
            </a:r>
            <a:endParaRPr lang="zh-CN" altLang="en-US" dirty="0"/>
          </a:p>
        </p:txBody>
      </p:sp>
      <p:sp>
        <p:nvSpPr>
          <p:cNvPr id="3" name="内容占位符 2"/>
          <p:cNvSpPr>
            <a:spLocks noGrp="1"/>
          </p:cNvSpPr>
          <p:nvPr>
            <p:ph idx="1"/>
          </p:nvPr>
        </p:nvSpPr>
        <p:spPr/>
        <p:txBody>
          <a:bodyPr>
            <a:normAutofit fontScale="92500" lnSpcReduction="20000"/>
          </a:bodyPr>
          <a:lstStyle/>
          <a:p>
            <a:pPr>
              <a:buNone/>
            </a:pPr>
            <a:r>
              <a:rPr lang="en-US" altLang="zh-CN" sz="1600" dirty="0" smtClean="0"/>
              <a:t>1</a:t>
            </a:r>
            <a:r>
              <a:rPr lang="zh-CN" altLang="en-US" sz="1600" dirty="0" smtClean="0"/>
              <a:t>：元素周期第四周期</a:t>
            </a:r>
            <a:r>
              <a:rPr lang="en-US" altLang="zh-CN" sz="1600" dirty="0" smtClean="0"/>
              <a:t>,</a:t>
            </a:r>
            <a:r>
              <a:rPr lang="zh-CN" altLang="en-US" sz="1600" dirty="0" smtClean="0"/>
              <a:t>第</a:t>
            </a:r>
            <a:r>
              <a:rPr lang="en-US" altLang="zh-CN" sz="1600" dirty="0" smtClean="0"/>
              <a:t>VIII</a:t>
            </a:r>
            <a:r>
              <a:rPr lang="zh-CN" altLang="en-US" sz="1600" dirty="0" smtClean="0"/>
              <a:t>族   </a:t>
            </a:r>
            <a:r>
              <a:rPr lang="en-US" altLang="zh-CN" sz="1600" dirty="0" smtClean="0"/>
              <a:t>2</a:t>
            </a:r>
            <a:r>
              <a:rPr lang="zh-CN" altLang="en-US" sz="1600" dirty="0" smtClean="0"/>
              <a:t>：化学符号</a:t>
            </a:r>
            <a:r>
              <a:rPr lang="en-US" altLang="zh-CN" sz="1600" dirty="0" smtClean="0"/>
              <a:t>: Co    3</a:t>
            </a:r>
            <a:r>
              <a:rPr lang="zh-CN" altLang="en-US" sz="1600" dirty="0" smtClean="0"/>
              <a:t>：原子序数</a:t>
            </a:r>
            <a:r>
              <a:rPr lang="en-US" altLang="zh-CN" sz="1600" dirty="0" smtClean="0"/>
              <a:t>: 27    4</a:t>
            </a:r>
            <a:r>
              <a:rPr lang="zh-CN" altLang="en-US" sz="1600" dirty="0" smtClean="0"/>
              <a:t>：原子量 </a:t>
            </a:r>
            <a:r>
              <a:rPr lang="en-US" altLang="zh-CN" sz="1600" dirty="0" smtClean="0"/>
              <a:t>: 58.9</a:t>
            </a:r>
            <a:endParaRPr lang="en-US" altLang="zh-CN" sz="1600" dirty="0" smtClean="0"/>
          </a:p>
          <a:p>
            <a:pPr>
              <a:buNone/>
            </a:pPr>
            <a:r>
              <a:rPr lang="en-US" altLang="zh-CN" sz="1600" dirty="0" smtClean="0"/>
              <a:t>5</a:t>
            </a:r>
            <a:r>
              <a:rPr lang="zh-CN" altLang="en-US" sz="1600" dirty="0" smtClean="0"/>
              <a:t>：化合价 </a:t>
            </a:r>
            <a:r>
              <a:rPr lang="en-US" altLang="zh-CN" sz="1600" dirty="0" smtClean="0"/>
              <a:t>: </a:t>
            </a:r>
            <a:r>
              <a:rPr lang="zh-CN" altLang="en-US" sz="1600" dirty="0" smtClean="0"/>
              <a:t>正</a:t>
            </a:r>
            <a:r>
              <a:rPr lang="en-US" altLang="zh-CN" sz="1600" dirty="0" smtClean="0"/>
              <a:t>2</a:t>
            </a:r>
            <a:r>
              <a:rPr lang="zh-CN" altLang="en-US" sz="1600" dirty="0" smtClean="0"/>
              <a:t>价 正</a:t>
            </a:r>
            <a:r>
              <a:rPr lang="en-US" altLang="zh-CN" sz="1600" dirty="0" smtClean="0"/>
              <a:t>3</a:t>
            </a:r>
            <a:r>
              <a:rPr lang="zh-CN" altLang="en-US" sz="1600" dirty="0" smtClean="0"/>
              <a:t>价     </a:t>
            </a:r>
            <a:r>
              <a:rPr lang="en-US" altLang="zh-CN" sz="1600" dirty="0" smtClean="0"/>
              <a:t>6</a:t>
            </a:r>
            <a:r>
              <a:rPr lang="zh-CN" altLang="en-US" sz="1600" dirty="0" smtClean="0"/>
              <a:t>：密度</a:t>
            </a:r>
            <a:r>
              <a:rPr lang="en-US" altLang="zh-CN" sz="1600" dirty="0" smtClean="0"/>
              <a:t>:  8.9g/Cm3     7</a:t>
            </a:r>
            <a:r>
              <a:rPr lang="zh-CN" altLang="en-US" sz="1600" dirty="0" smtClean="0"/>
              <a:t>：熔点</a:t>
            </a:r>
            <a:r>
              <a:rPr lang="en-US" altLang="zh-CN" sz="1600" dirty="0" smtClean="0"/>
              <a:t>: 1492℃    8</a:t>
            </a:r>
            <a:r>
              <a:rPr lang="zh-CN" altLang="en-US" sz="1600" dirty="0" smtClean="0"/>
              <a:t>：沸点</a:t>
            </a:r>
            <a:r>
              <a:rPr lang="en-US" altLang="zh-CN" sz="1600" dirty="0" smtClean="0"/>
              <a:t>:2900℃</a:t>
            </a:r>
            <a:endParaRPr lang="en-US" altLang="zh-CN" sz="1600" dirty="0" smtClean="0"/>
          </a:p>
          <a:p>
            <a:pPr>
              <a:buNone/>
            </a:pPr>
            <a:r>
              <a:rPr lang="en-US" altLang="zh-CN" sz="1600" dirty="0" smtClean="0"/>
              <a:t>9</a:t>
            </a:r>
            <a:r>
              <a:rPr lang="zh-CN" altLang="en-US" sz="1600" dirty="0" smtClean="0"/>
              <a:t>：电化当量</a:t>
            </a:r>
            <a:r>
              <a:rPr lang="en-US" altLang="zh-CN" sz="1600" dirty="0" smtClean="0"/>
              <a:t>: 1.099g.A/Hr  10</a:t>
            </a:r>
            <a:r>
              <a:rPr lang="zh-CN" altLang="en-US" sz="1600" dirty="0" smtClean="0"/>
              <a:t>：标准电极电位</a:t>
            </a:r>
            <a:r>
              <a:rPr lang="en-US" altLang="zh-CN" sz="1600" dirty="0" smtClean="0"/>
              <a:t>:- 0.277v  (2e)   </a:t>
            </a:r>
            <a:endParaRPr lang="en-US" altLang="zh-CN" sz="1600" dirty="0" smtClean="0"/>
          </a:p>
          <a:p>
            <a:pPr>
              <a:buNone/>
            </a:pPr>
            <a:r>
              <a:rPr lang="en-US" altLang="zh-CN" sz="1600" dirty="0" smtClean="0"/>
              <a:t>11</a:t>
            </a:r>
            <a:r>
              <a:rPr lang="zh-CN" altLang="en-US" sz="1600" dirty="0" smtClean="0"/>
              <a:t>：钴是一种银白色的铁磁性金属</a:t>
            </a:r>
            <a:r>
              <a:rPr lang="en-US" altLang="zh-CN" sz="1600" dirty="0" smtClean="0"/>
              <a:t>,</a:t>
            </a:r>
            <a:r>
              <a:rPr lang="zh-CN" altLang="en-US" sz="1600" dirty="0" smtClean="0"/>
              <a:t>表面抛光后有淡蓝光泽</a:t>
            </a:r>
            <a:r>
              <a:rPr lang="en-US" altLang="zh-CN" sz="1600" dirty="0" smtClean="0"/>
              <a:t>.</a:t>
            </a:r>
            <a:r>
              <a:rPr lang="zh-CN" altLang="en-US" sz="1600" dirty="0" smtClean="0"/>
              <a:t>主要用与合金焊接金属</a:t>
            </a:r>
            <a:r>
              <a:rPr lang="en-US" altLang="zh-CN" sz="1600" dirty="0" smtClean="0"/>
              <a:t>,</a:t>
            </a:r>
            <a:r>
              <a:rPr lang="zh-CN" altLang="en-US" sz="1600" dirty="0" smtClean="0"/>
              <a:t>耐热高 强度合金</a:t>
            </a:r>
            <a:r>
              <a:rPr lang="en-US" altLang="zh-CN" sz="1600" dirty="0" smtClean="0"/>
              <a:t>,</a:t>
            </a:r>
            <a:r>
              <a:rPr lang="zh-CN" altLang="en-US" sz="1600" dirty="0" smtClean="0"/>
              <a:t>精密合金</a:t>
            </a:r>
            <a:r>
              <a:rPr lang="en-US" altLang="zh-CN" sz="1600" dirty="0" smtClean="0"/>
              <a:t>.</a:t>
            </a:r>
            <a:r>
              <a:rPr lang="zh-CN" altLang="en-US" sz="1600" dirty="0" smtClean="0"/>
              <a:t>永磁合紧金属</a:t>
            </a:r>
            <a:r>
              <a:rPr lang="en-US" altLang="zh-CN" sz="1600" dirty="0" smtClean="0"/>
              <a:t>.</a:t>
            </a:r>
            <a:endParaRPr lang="en-US" altLang="zh-CN" sz="1600" dirty="0" smtClean="0"/>
          </a:p>
          <a:p>
            <a:pPr>
              <a:buNone/>
            </a:pPr>
            <a:r>
              <a:rPr lang="en-US" altLang="zh-CN" sz="1600" dirty="0" smtClean="0"/>
              <a:t>12</a:t>
            </a:r>
            <a:r>
              <a:rPr lang="zh-CN" altLang="en-US" sz="1600" dirty="0" smtClean="0"/>
              <a:t>：晶格排布</a:t>
            </a:r>
            <a:r>
              <a:rPr lang="en-US" altLang="zh-CN" sz="1600" dirty="0" smtClean="0"/>
              <a:t>:</a:t>
            </a:r>
            <a:r>
              <a:rPr lang="zh-CN" altLang="en-US" sz="1600" dirty="0" smtClean="0"/>
              <a:t>＜</a:t>
            </a:r>
            <a:r>
              <a:rPr lang="en-US" altLang="zh-CN" sz="1600" dirty="0" smtClean="0"/>
              <a:t>400℃</a:t>
            </a:r>
            <a:r>
              <a:rPr lang="zh-CN" altLang="en-US" sz="1600" dirty="0" smtClean="0"/>
              <a:t>密集六方</a:t>
            </a:r>
            <a:r>
              <a:rPr lang="en-US" altLang="zh-CN" sz="1600" dirty="0" smtClean="0"/>
              <a:t>; </a:t>
            </a:r>
            <a:r>
              <a:rPr lang="zh-CN" altLang="en-US" sz="1600" dirty="0" smtClean="0"/>
              <a:t>＞</a:t>
            </a:r>
            <a:r>
              <a:rPr lang="en-US" altLang="zh-CN" sz="1600" dirty="0" smtClean="0"/>
              <a:t>400℃</a:t>
            </a:r>
            <a:r>
              <a:rPr lang="zh-CN" altLang="en-US" sz="1600" dirty="0" smtClean="0"/>
              <a:t>面心立方</a:t>
            </a:r>
            <a:endParaRPr lang="en-US" altLang="zh-CN" sz="1600" dirty="0" smtClean="0"/>
          </a:p>
          <a:p>
            <a:pPr>
              <a:buNone/>
            </a:pPr>
            <a:r>
              <a:rPr lang="en-US" altLang="zh-CN" sz="1600" dirty="0" smtClean="0"/>
              <a:t>13</a:t>
            </a:r>
            <a:r>
              <a:rPr lang="zh-CN" altLang="en-US" sz="1600" dirty="0" smtClean="0"/>
              <a:t>：原子间距</a:t>
            </a:r>
            <a:r>
              <a:rPr lang="en-US" altLang="zh-CN" sz="1600" dirty="0" smtClean="0"/>
              <a:t>:2.506Å                    </a:t>
            </a:r>
            <a:r>
              <a:rPr lang="zh-CN" altLang="en-US" sz="1600" dirty="0" smtClean="0"/>
              <a:t>＞</a:t>
            </a:r>
            <a:r>
              <a:rPr lang="en-US" altLang="zh-CN" sz="1600" dirty="0" smtClean="0"/>
              <a:t>400℃</a:t>
            </a:r>
            <a:r>
              <a:rPr lang="zh-CN" altLang="en-US" sz="1600" dirty="0" smtClean="0"/>
              <a:t>面心立方     </a:t>
            </a:r>
            <a:r>
              <a:rPr lang="en-US" altLang="zh-CN" sz="1600" dirty="0" smtClean="0"/>
              <a:t>2.511Å</a:t>
            </a:r>
            <a:endParaRPr lang="en-US" altLang="zh-CN" sz="1600" dirty="0" smtClean="0"/>
          </a:p>
          <a:p>
            <a:pPr>
              <a:buNone/>
            </a:pPr>
            <a:r>
              <a:rPr lang="en-US" altLang="zh-CN" sz="1600" dirty="0" smtClean="0"/>
              <a:t>14</a:t>
            </a:r>
            <a:r>
              <a:rPr lang="zh-CN" altLang="en-US" sz="1600" dirty="0" smtClean="0"/>
              <a:t>：原子半径</a:t>
            </a:r>
            <a:r>
              <a:rPr lang="en-US" altLang="zh-CN" sz="1600" dirty="0" smtClean="0"/>
              <a:t>:1.25Å                      </a:t>
            </a:r>
            <a:r>
              <a:rPr lang="zh-CN" altLang="en-US" sz="1600" dirty="0" smtClean="0"/>
              <a:t>＞</a:t>
            </a:r>
            <a:r>
              <a:rPr lang="en-US" altLang="zh-CN" sz="1600" dirty="0" smtClean="0"/>
              <a:t>400℃</a:t>
            </a:r>
            <a:r>
              <a:rPr lang="zh-CN" altLang="en-US" sz="1600" dirty="0" smtClean="0"/>
              <a:t>面心立方      </a:t>
            </a:r>
            <a:r>
              <a:rPr lang="en-US" altLang="zh-CN" sz="1600" dirty="0" smtClean="0"/>
              <a:t>1.25Å</a:t>
            </a:r>
            <a:endParaRPr lang="en-US" altLang="zh-CN" sz="1600" dirty="0" smtClean="0"/>
          </a:p>
          <a:p>
            <a:pPr>
              <a:buNone/>
            </a:pPr>
            <a:r>
              <a:rPr lang="en-US" altLang="zh-CN" sz="1600" dirty="0" smtClean="0"/>
              <a:t>15</a:t>
            </a:r>
            <a:r>
              <a:rPr lang="zh-CN" altLang="en-US" sz="1600" dirty="0" smtClean="0"/>
              <a:t>：在镀液中是以不溶性阳极离子态存在于镀液中并与金共沉积</a:t>
            </a:r>
            <a:endParaRPr lang="en-US" altLang="zh-CN" sz="1600" dirty="0" smtClean="0"/>
          </a:p>
          <a:p>
            <a:pPr>
              <a:buNone/>
            </a:pPr>
            <a:r>
              <a:rPr lang="en-US" altLang="zh-CN" sz="1600" dirty="0" smtClean="0"/>
              <a:t>16</a:t>
            </a:r>
            <a:r>
              <a:rPr lang="zh-CN" altLang="en-US" sz="1600" dirty="0" smtClean="0"/>
              <a:t>：常温下，致密的金属钴在空气中稳定，高于</a:t>
            </a:r>
            <a:r>
              <a:rPr lang="en-US" altLang="zh-CN" sz="1600" dirty="0" smtClean="0"/>
              <a:t>300℃</a:t>
            </a:r>
            <a:r>
              <a:rPr lang="zh-CN" altLang="en-US" sz="1600" dirty="0" smtClean="0"/>
              <a:t>时，钴被氧化，极细的粉末状钴会自燃。室温下钴不和水作用，赤热的钴能分解水，并放出氢气。钴溶于稀盐酸、稀硫酸和稀硝酸，在发烟硝酸中，金属钴的表面被钝化。钴还能缓慢地与氢氟酸、氨水和氢氧化钠溶液作用。在加热时，钴与硫、氯、溴发生剧烈反应。钴的氧化态＋</a:t>
            </a:r>
            <a:r>
              <a:rPr lang="en-US" altLang="zh-CN" sz="1600" dirty="0" smtClean="0"/>
              <a:t>1</a:t>
            </a:r>
            <a:r>
              <a:rPr lang="zh-CN" altLang="en-US" sz="1600" dirty="0" smtClean="0"/>
              <a:t>、＋</a:t>
            </a:r>
            <a:r>
              <a:rPr lang="en-US" altLang="zh-CN" sz="1600" dirty="0" smtClean="0"/>
              <a:t>2</a:t>
            </a:r>
            <a:r>
              <a:rPr lang="zh-CN" altLang="en-US" sz="1600" dirty="0" smtClean="0"/>
              <a:t>、＋</a:t>
            </a:r>
            <a:r>
              <a:rPr lang="en-US" altLang="zh-CN" sz="1600" dirty="0" smtClean="0"/>
              <a:t>3</a:t>
            </a:r>
            <a:r>
              <a:rPr lang="zh-CN" altLang="en-US" sz="1600" dirty="0" smtClean="0"/>
              <a:t>、＋</a:t>
            </a:r>
            <a:r>
              <a:rPr lang="en-US" altLang="zh-CN" sz="1600" dirty="0" smtClean="0"/>
              <a:t>4</a:t>
            </a:r>
            <a:r>
              <a:rPr lang="zh-CN" altLang="en-US" sz="1600" dirty="0" smtClean="0"/>
              <a:t>。在简单化合物中以＋</a:t>
            </a:r>
            <a:r>
              <a:rPr lang="en-US" altLang="zh-CN" sz="1600" dirty="0" smtClean="0"/>
              <a:t>2</a:t>
            </a:r>
            <a:r>
              <a:rPr lang="zh-CN" altLang="en-US" sz="1600" dirty="0" smtClean="0"/>
              <a:t>价最稳定，简单的＋</a:t>
            </a:r>
            <a:r>
              <a:rPr lang="en-US" altLang="zh-CN" sz="1600" dirty="0" smtClean="0"/>
              <a:t>3</a:t>
            </a:r>
            <a:r>
              <a:rPr lang="zh-CN" altLang="en-US" sz="1600" dirty="0" smtClean="0"/>
              <a:t>价钴离子是强氧化剂，容易被还原。钴有三种氧化物：</a:t>
            </a:r>
            <a:r>
              <a:rPr lang="en-US" altLang="zh-CN" sz="1600" dirty="0" err="1" smtClean="0"/>
              <a:t>CoO</a:t>
            </a:r>
            <a:r>
              <a:rPr lang="zh-CN" altLang="en-US" sz="1600" dirty="0" smtClean="0"/>
              <a:t>、</a:t>
            </a:r>
            <a:r>
              <a:rPr lang="en-US" altLang="zh-CN" sz="1600" dirty="0" smtClean="0"/>
              <a:t>Co2O3</a:t>
            </a:r>
            <a:r>
              <a:rPr lang="zh-CN" altLang="en-US" sz="1600" dirty="0" smtClean="0"/>
              <a:t>、</a:t>
            </a:r>
            <a:r>
              <a:rPr lang="en-US" altLang="zh-CN" sz="1600" dirty="0" smtClean="0"/>
              <a:t>Co3O4</a:t>
            </a:r>
            <a:r>
              <a:rPr lang="zh-CN" altLang="en-US" sz="1600" dirty="0" smtClean="0"/>
              <a:t>。氢氧化钴</a:t>
            </a:r>
            <a:r>
              <a:rPr lang="en-US" altLang="zh-CN" sz="1600" dirty="0" smtClean="0"/>
              <a:t>〔Co(OH)2〕</a:t>
            </a:r>
            <a:r>
              <a:rPr lang="zh-CN" altLang="en-US" sz="1600" dirty="0" smtClean="0"/>
              <a:t>是两性氢氧化物，不溶于水，溶于酸，也溶于浓的强碱溶液。钴也是一种成矾元素，硫酸钴</a:t>
            </a:r>
            <a:r>
              <a:rPr lang="en-US" altLang="zh-CN" sz="1600" dirty="0" smtClean="0"/>
              <a:t>(CoSO4)</a:t>
            </a:r>
            <a:r>
              <a:rPr lang="zh-CN" altLang="en-US" sz="1600" dirty="0" smtClean="0"/>
              <a:t>能与碱金属硫酸盐形成矾</a:t>
            </a:r>
            <a:r>
              <a:rPr lang="en-US" altLang="zh-CN" sz="1600" dirty="0" smtClean="0"/>
              <a:t>[Co(SO4)2]·6H2O(M1</a:t>
            </a:r>
            <a:r>
              <a:rPr lang="zh-CN" altLang="en-US" sz="1600" dirty="0" smtClean="0"/>
              <a:t>为碱金属离子</a:t>
            </a:r>
            <a:r>
              <a:rPr lang="en-US" altLang="zh-CN" sz="1600" dirty="0" smtClean="0"/>
              <a:t>)</a:t>
            </a:r>
            <a:r>
              <a:rPr lang="zh-CN" altLang="en-US" sz="1600" dirty="0" smtClean="0"/>
              <a:t>。＋</a:t>
            </a:r>
            <a:r>
              <a:rPr lang="en-US" altLang="zh-CN" sz="1600" dirty="0" smtClean="0"/>
              <a:t>2</a:t>
            </a:r>
            <a:r>
              <a:rPr lang="zh-CN" altLang="en-US" sz="1600" dirty="0" smtClean="0"/>
              <a:t>和＋</a:t>
            </a:r>
            <a:r>
              <a:rPr lang="en-US" altLang="zh-CN" sz="1600" dirty="0" smtClean="0"/>
              <a:t>3</a:t>
            </a:r>
            <a:r>
              <a:rPr lang="zh-CN" altLang="en-US" sz="1600" dirty="0" smtClean="0"/>
              <a:t>价钴离子都容易形成稳定的配位化合物，如</a:t>
            </a:r>
            <a:r>
              <a:rPr lang="en-US" altLang="zh-CN" sz="1600" dirty="0" smtClean="0"/>
              <a:t>(en</a:t>
            </a:r>
            <a:r>
              <a:rPr lang="zh-CN" altLang="en-US" sz="1600" dirty="0" smtClean="0"/>
              <a:t>为乙二胺</a:t>
            </a:r>
            <a:r>
              <a:rPr lang="en-US" altLang="zh-CN" sz="1600" dirty="0" smtClean="0"/>
              <a:t>)</a:t>
            </a:r>
            <a:r>
              <a:rPr lang="zh-CN" altLang="en-US" sz="1600" dirty="0" smtClean="0"/>
              <a:t>、 </a:t>
            </a:r>
            <a:r>
              <a:rPr lang="en-US" altLang="zh-CN" sz="1600" dirty="0" smtClean="0"/>
              <a:t>Coedta2-(</a:t>
            </a:r>
            <a:r>
              <a:rPr lang="en-US" altLang="zh-CN" sz="1600" dirty="0" err="1" smtClean="0"/>
              <a:t>edta</a:t>
            </a:r>
            <a:r>
              <a:rPr lang="zh-CN" altLang="en-US" sz="1600" dirty="0" smtClean="0"/>
              <a:t>为乙二胺四乙酸）。由于水合作用、溶剂化作用和配位作用，钴盐在水溶液中呈现多种颜色变化。在加压下，金属钴粉与一氧化碳化合成八羰基二钴</a:t>
            </a:r>
            <a:r>
              <a:rPr lang="en-US" altLang="zh-CN" sz="1600" dirty="0" smtClean="0"/>
              <a:t>[Co2(CO)8]</a:t>
            </a:r>
            <a:r>
              <a:rPr lang="zh-CN" altLang="en-US" sz="1600" dirty="0" smtClean="0"/>
              <a:t>，它也是一种配位化合物。 </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氰金化钾</a:t>
            </a:r>
            <a:r>
              <a:rPr lang="en-US" sz="1800" b="1" dirty="0" smtClean="0"/>
              <a:t>K(Au(CN)</a:t>
            </a:r>
            <a:r>
              <a:rPr lang="en-US" sz="900" b="1" dirty="0" smtClean="0"/>
              <a:t>2</a:t>
            </a:r>
            <a:r>
              <a:rPr lang="en-US" sz="1800" b="1" dirty="0" smtClean="0"/>
              <a:t>)</a:t>
            </a:r>
            <a:endParaRPr lang="zh-CN" altLang="en-US" sz="18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a:t>
            </a:r>
            <a:r>
              <a:rPr lang="zh-CN" altLang="en-US" sz="1600" b="1" dirty="0" smtClean="0"/>
              <a:t>氰金化钾</a:t>
            </a:r>
            <a:r>
              <a:rPr lang="en-US" sz="1600" b="1" dirty="0" smtClean="0"/>
              <a:t>K</a:t>
            </a:r>
            <a:r>
              <a:rPr lang="zh-CN" altLang="en-US" sz="1600" b="1" dirty="0" smtClean="0"/>
              <a:t>（</a:t>
            </a:r>
            <a:r>
              <a:rPr lang="en-US" sz="1600" b="1" dirty="0" smtClean="0"/>
              <a:t>Au(CN)</a:t>
            </a:r>
            <a:r>
              <a:rPr lang="en-US" sz="900" b="1" dirty="0" smtClean="0"/>
              <a:t>2</a:t>
            </a:r>
            <a:r>
              <a:rPr lang="zh-CN" altLang="en-US" sz="1600" b="1" dirty="0" smtClean="0"/>
              <a:t>）</a:t>
            </a:r>
            <a:endParaRPr lang="en-US" altLang="zh-CN" sz="1600" b="1" dirty="0" smtClean="0"/>
          </a:p>
          <a:p>
            <a:pPr>
              <a:buNone/>
            </a:pPr>
            <a:r>
              <a:rPr lang="en-US" altLang="zh-CN" sz="1600" b="1" dirty="0" smtClean="0"/>
              <a:t>2</a:t>
            </a:r>
            <a:r>
              <a:rPr lang="zh-CN" altLang="en-US" sz="1600" b="1" dirty="0" smtClean="0"/>
              <a:t>：</a:t>
            </a:r>
            <a:r>
              <a:rPr lang="zh-CN" altLang="en-US" sz="1600" dirty="0" smtClean="0"/>
              <a:t>分子式</a:t>
            </a:r>
            <a:r>
              <a:rPr lang="en-US" sz="1600" dirty="0" smtClean="0"/>
              <a:t>:K</a:t>
            </a:r>
            <a:r>
              <a:rPr lang="zh-CN" altLang="en-US" sz="1600" dirty="0" smtClean="0"/>
              <a:t>（</a:t>
            </a:r>
            <a:r>
              <a:rPr lang="en-US" sz="1600" dirty="0" smtClean="0"/>
              <a:t>Au(CN)</a:t>
            </a:r>
            <a:r>
              <a:rPr lang="en-US" sz="900" dirty="0" smtClean="0"/>
              <a:t>2</a:t>
            </a:r>
            <a:r>
              <a:rPr lang="zh-CN" altLang="en-US" sz="1600" dirty="0" smtClean="0"/>
              <a:t>）    </a:t>
            </a:r>
            <a:r>
              <a:rPr lang="en-US" altLang="zh-CN" sz="1600" dirty="0" smtClean="0"/>
              <a:t>3</a:t>
            </a:r>
            <a:r>
              <a:rPr lang="zh-CN" altLang="en-US" sz="1600" dirty="0" smtClean="0"/>
              <a:t>：分子量</a:t>
            </a:r>
            <a:r>
              <a:rPr lang="en-US" sz="1600" dirty="0" smtClean="0"/>
              <a:t>:288.1     </a:t>
            </a:r>
            <a:endParaRPr lang="en-US" sz="1600" dirty="0" smtClean="0"/>
          </a:p>
          <a:p>
            <a:pPr>
              <a:buNone/>
            </a:pPr>
            <a:r>
              <a:rPr lang="en-US" sz="1600" dirty="0" smtClean="0"/>
              <a:t> 4</a:t>
            </a:r>
            <a:r>
              <a:rPr lang="zh-CN" altLang="en-US" sz="1600" dirty="0" smtClean="0"/>
              <a:t>：</a:t>
            </a:r>
            <a:r>
              <a:rPr lang="zh-CN" altLang="en-US" sz="1600" b="1" dirty="0" smtClean="0"/>
              <a:t>物化性质</a:t>
            </a:r>
            <a:r>
              <a:rPr lang="en-US" sz="1600" b="1" dirty="0" smtClean="0"/>
              <a:t>:</a:t>
            </a:r>
            <a:endParaRPr lang="zh-CN" altLang="en-US" sz="1600" dirty="0" smtClean="0"/>
          </a:p>
          <a:p>
            <a:pPr>
              <a:buNone/>
            </a:pPr>
            <a:r>
              <a:rPr lang="en-US" sz="1600" b="1" dirty="0" smtClean="0"/>
              <a:t>        </a:t>
            </a:r>
            <a:r>
              <a:rPr lang="zh-CN" altLang="en-US" sz="1600" b="1" dirty="0" smtClean="0"/>
              <a:t>白色</a:t>
            </a:r>
            <a:r>
              <a:rPr lang="zh-CN" altLang="en-US" sz="1600" dirty="0" smtClean="0"/>
              <a:t>结晶性粉末。相对密度</a:t>
            </a:r>
            <a:r>
              <a:rPr lang="en-US" sz="1600" dirty="0" smtClean="0"/>
              <a:t>3.45g/cm</a:t>
            </a:r>
            <a:r>
              <a:rPr lang="en-US" sz="1600" dirty="0" smtClean="0">
                <a:latin typeface="宋体" panose="02010600030101010101" pitchFamily="2" charset="-122"/>
                <a:ea typeface="宋体" panose="02010600030101010101" pitchFamily="2" charset="-122"/>
              </a:rPr>
              <a:t>³</a:t>
            </a:r>
            <a:r>
              <a:rPr lang="zh-CN" altLang="en-US" sz="1600" dirty="0" smtClean="0"/>
              <a:t>溶于水</a:t>
            </a:r>
            <a:r>
              <a:rPr lang="en-US" sz="1600" dirty="0" smtClean="0"/>
              <a:t>,</a:t>
            </a:r>
            <a:r>
              <a:rPr lang="zh-CN" altLang="en-US" sz="1600" dirty="0" smtClean="0"/>
              <a:t>微溶于醇</a:t>
            </a:r>
            <a:r>
              <a:rPr lang="en-US" sz="1600" dirty="0" smtClean="0"/>
              <a:t>,</a:t>
            </a:r>
            <a:r>
              <a:rPr lang="zh-CN" altLang="en-US" sz="1600" dirty="0" smtClean="0"/>
              <a:t>不溶于醚。易受潮。剧毒。</a:t>
            </a:r>
            <a:endParaRPr lang="en-US" altLang="zh-CN" sz="1600" dirty="0" smtClean="0"/>
          </a:p>
          <a:p>
            <a:pPr>
              <a:buNone/>
            </a:pPr>
            <a:r>
              <a:rPr lang="en-US" altLang="zh-CN" sz="1600" dirty="0" smtClean="0"/>
              <a:t>5</a:t>
            </a:r>
            <a:r>
              <a:rPr lang="zh-CN" altLang="en-US" sz="1600" dirty="0" smtClean="0"/>
              <a:t>：</a:t>
            </a:r>
            <a:r>
              <a:rPr lang="zh-CN" altLang="en-US" sz="1600" b="1" dirty="0" smtClean="0"/>
              <a:t>用途</a:t>
            </a:r>
            <a:r>
              <a:rPr lang="en-US" sz="1600" b="1" dirty="0" smtClean="0"/>
              <a:t>:</a:t>
            </a:r>
            <a:r>
              <a:rPr lang="zh-CN" altLang="en-US" sz="1600" b="1" dirty="0" smtClean="0"/>
              <a:t>镀金液中提供</a:t>
            </a:r>
            <a:r>
              <a:rPr lang="en-US" sz="1600" b="1" dirty="0" smtClean="0"/>
              <a:t>Au</a:t>
            </a:r>
            <a:r>
              <a:rPr lang="zh-CN" altLang="en-US" sz="1600" b="1" dirty="0" smtClean="0"/>
              <a:t>离子</a:t>
            </a:r>
            <a:endParaRPr lang="zh-CN" altLang="en-US" sz="1600" dirty="0" smtClean="0"/>
          </a:p>
          <a:p>
            <a:pPr>
              <a:buNone/>
            </a:pPr>
            <a:r>
              <a:rPr lang="en-US" altLang="zh-CN" sz="1600" dirty="0" smtClean="0"/>
              <a:t>6</a:t>
            </a:r>
            <a:r>
              <a:rPr lang="zh-CN" altLang="en-US" sz="1600" dirty="0" smtClean="0"/>
              <a:t>：</a:t>
            </a:r>
            <a:r>
              <a:rPr lang="zh-CN" altLang="en-US" sz="1600" b="1" dirty="0" smtClean="0"/>
              <a:t>毒性与防护</a:t>
            </a:r>
            <a:r>
              <a:rPr lang="en-US" sz="1600" b="1" dirty="0" smtClean="0"/>
              <a:t>:</a:t>
            </a:r>
            <a:r>
              <a:rPr lang="zh-CN" altLang="en-US" sz="1600" dirty="0" smtClean="0"/>
              <a:t>轻度中毒可使人发生变态反应性皮炎及湿疹。</a:t>
            </a:r>
            <a:r>
              <a:rPr lang="zh-CN" altLang="en-US" sz="1600" b="1" dirty="0" smtClean="0"/>
              <a:t>重性中毒参照氰化钾</a:t>
            </a:r>
            <a:endParaRPr lang="en-US" altLang="zh-CN" sz="1600" b="1" dirty="0" smtClean="0"/>
          </a:p>
          <a:p>
            <a:pPr>
              <a:buNone/>
            </a:pPr>
            <a:r>
              <a:rPr lang="en-US" altLang="zh-CN" sz="1600" b="1" dirty="0" smtClean="0"/>
              <a:t>7</a:t>
            </a:r>
            <a:r>
              <a:rPr lang="zh-CN" altLang="en-US" sz="1600" b="1" dirty="0" smtClean="0"/>
              <a:t>：使用方法：操作人员要戴上必要的安全防护装置。将氰金化钾缓慢倒入设定的温水中，温度（</a:t>
            </a:r>
            <a:r>
              <a:rPr lang="en-US" altLang="zh-CN" sz="1600" b="1" dirty="0" smtClean="0"/>
              <a:t>50-60 ℃</a:t>
            </a:r>
            <a:r>
              <a:rPr lang="zh-CN" altLang="en-US" sz="1600" b="1" dirty="0" smtClean="0"/>
              <a:t>）边倒入边搅拌，使其完全溶解。</a:t>
            </a:r>
            <a:endParaRPr lang="en-US" altLang="zh-CN" sz="1600" b="1" dirty="0" smtClean="0"/>
          </a:p>
          <a:p>
            <a:pPr>
              <a:buNone/>
            </a:pPr>
            <a:r>
              <a:rPr lang="en-US" altLang="zh-CN" sz="1600" b="1" dirty="0" smtClean="0"/>
              <a:t>8</a:t>
            </a:r>
            <a:r>
              <a:rPr lang="zh-CN" altLang="en-US" sz="1600" b="1" dirty="0" smtClean="0"/>
              <a:t>：在倒入镀液中人的面部不可裸露面对镀液谨防有少量有害气体飘逸出来而使其受到伤害（氢化氰气体）</a:t>
            </a:r>
            <a:endParaRPr lang="zh-CN" altLang="en-US" sz="1600" dirty="0" smtClean="0"/>
          </a:p>
          <a:p>
            <a:pPr>
              <a:buNone/>
            </a:pP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柠檬酸</a:t>
            </a:r>
            <a:r>
              <a:rPr lang="en-US" sz="3600" dirty="0" smtClean="0"/>
              <a:t>C</a:t>
            </a:r>
            <a:r>
              <a:rPr lang="en-US" sz="1600" dirty="0" smtClean="0"/>
              <a:t>6</a:t>
            </a:r>
            <a:r>
              <a:rPr lang="en-US" sz="3600" dirty="0" smtClean="0"/>
              <a:t>H</a:t>
            </a:r>
            <a:r>
              <a:rPr lang="en-US" sz="1600" dirty="0" smtClean="0"/>
              <a:t>8</a:t>
            </a:r>
            <a:r>
              <a:rPr lang="en-US" sz="3600" dirty="0" smtClean="0"/>
              <a:t>O</a:t>
            </a:r>
            <a:r>
              <a:rPr lang="en-US" sz="1600" dirty="0" smtClean="0"/>
              <a:t>7</a:t>
            </a:r>
            <a:r>
              <a:rPr lang="en-US" sz="3600" dirty="0" smtClean="0"/>
              <a:t>.H</a:t>
            </a:r>
            <a:r>
              <a:rPr lang="en-US" sz="1600" dirty="0" smtClean="0"/>
              <a:t>2</a:t>
            </a:r>
            <a:r>
              <a:rPr lang="en-US" sz="3600" dirty="0" smtClean="0"/>
              <a:t>O</a:t>
            </a:r>
            <a:endParaRPr lang="zh-CN" altLang="en-US" sz="36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：分子式</a:t>
            </a:r>
            <a:r>
              <a:rPr lang="en-US" sz="1600" dirty="0" smtClean="0"/>
              <a:t>: C</a:t>
            </a:r>
            <a:r>
              <a:rPr lang="en-US" sz="900" dirty="0" smtClean="0"/>
              <a:t>6</a:t>
            </a:r>
            <a:r>
              <a:rPr lang="en-US" sz="1600" dirty="0" smtClean="0"/>
              <a:t>H</a:t>
            </a:r>
            <a:r>
              <a:rPr lang="en-US" sz="900" dirty="0" smtClean="0"/>
              <a:t>8</a:t>
            </a:r>
            <a:r>
              <a:rPr lang="en-US" sz="1600" dirty="0" smtClean="0"/>
              <a:t>O</a:t>
            </a:r>
            <a:r>
              <a:rPr lang="en-US" sz="900" dirty="0" smtClean="0"/>
              <a:t>7</a:t>
            </a:r>
            <a:r>
              <a:rPr lang="en-US" sz="1600" dirty="0" smtClean="0"/>
              <a:t>.H</a:t>
            </a:r>
            <a:r>
              <a:rPr lang="en-US" sz="900" dirty="0" smtClean="0"/>
              <a:t>2</a:t>
            </a:r>
            <a:r>
              <a:rPr lang="en-US" sz="1600" dirty="0" smtClean="0"/>
              <a:t>O    2</a:t>
            </a:r>
            <a:r>
              <a:rPr lang="zh-CN" altLang="en-US" sz="1600" dirty="0" smtClean="0"/>
              <a:t>：分子量</a:t>
            </a:r>
            <a:r>
              <a:rPr lang="en-US" sz="1600" dirty="0" smtClean="0"/>
              <a:t>:210.14</a:t>
            </a:r>
            <a:endParaRPr lang="en-US" sz="1600" dirty="0" smtClean="0"/>
          </a:p>
          <a:p>
            <a:pPr>
              <a:buNone/>
            </a:pPr>
            <a:r>
              <a:rPr lang="en-US" altLang="zh-CN" sz="1600" dirty="0" smtClean="0"/>
              <a:t>3</a:t>
            </a:r>
            <a:r>
              <a:rPr lang="zh-CN" altLang="en-US" sz="1600" dirty="0" smtClean="0"/>
              <a:t>：</a:t>
            </a:r>
            <a:r>
              <a:rPr lang="zh-CN" altLang="en-US" sz="1600" b="1" dirty="0" smtClean="0"/>
              <a:t>性状</a:t>
            </a:r>
            <a:r>
              <a:rPr lang="en-US" sz="1600" b="1" dirty="0" smtClean="0"/>
              <a:t>:</a:t>
            </a:r>
            <a:endParaRPr lang="zh-CN" altLang="en-US" sz="1600" dirty="0" smtClean="0"/>
          </a:p>
          <a:p>
            <a:pPr>
              <a:buNone/>
            </a:pPr>
            <a:r>
              <a:rPr lang="zh-CN" altLang="en-US" sz="1600" dirty="0" smtClean="0"/>
              <a:t>              无水</a:t>
            </a:r>
            <a:r>
              <a:rPr lang="en-US" sz="1600" dirty="0" smtClean="0"/>
              <a:t>C</a:t>
            </a:r>
            <a:r>
              <a:rPr lang="en-US" sz="900" dirty="0" smtClean="0"/>
              <a:t>6</a:t>
            </a:r>
            <a:r>
              <a:rPr lang="en-US" sz="1600" dirty="0" smtClean="0"/>
              <a:t>H</a:t>
            </a:r>
            <a:r>
              <a:rPr lang="en-US" sz="900" dirty="0" smtClean="0"/>
              <a:t>8</a:t>
            </a:r>
            <a:r>
              <a:rPr lang="en-US" sz="1600" dirty="0" smtClean="0"/>
              <a:t>O</a:t>
            </a:r>
            <a:r>
              <a:rPr lang="en-US" sz="900" dirty="0" smtClean="0"/>
              <a:t>7</a:t>
            </a:r>
            <a:r>
              <a:rPr lang="en-US" sz="1600" dirty="0" smtClean="0"/>
              <a:t>.H</a:t>
            </a:r>
            <a:r>
              <a:rPr lang="en-US" sz="900" dirty="0" smtClean="0"/>
              <a:t>2</a:t>
            </a:r>
            <a:r>
              <a:rPr lang="en-US" sz="1600" dirty="0" smtClean="0"/>
              <a:t>O </a:t>
            </a:r>
            <a:r>
              <a:rPr lang="zh-CN" altLang="en-US" sz="1600" dirty="0" smtClean="0"/>
              <a:t>白色半透明晶体或粉末状。熔点</a:t>
            </a:r>
            <a:r>
              <a:rPr lang="en-US" sz="1600" dirty="0" smtClean="0"/>
              <a:t>:153</a:t>
            </a:r>
            <a:r>
              <a:rPr lang="zh-CN" altLang="en-US" sz="1600" dirty="0" smtClean="0"/>
              <a:t>℃。相对密度</a:t>
            </a:r>
            <a:r>
              <a:rPr lang="en-US" sz="1600" dirty="0" smtClean="0"/>
              <a:t>1.665g/cm3,</a:t>
            </a:r>
            <a:r>
              <a:rPr lang="zh-CN" altLang="en-US" sz="1600" dirty="0" smtClean="0"/>
              <a:t>从冷的溶液中结晶出来的柠檬酸含有一个水分子</a:t>
            </a:r>
            <a:r>
              <a:rPr lang="en-US" sz="1600" dirty="0" smtClean="0"/>
              <a:t>,</a:t>
            </a:r>
            <a:r>
              <a:rPr lang="zh-CN" altLang="en-US" sz="1600" dirty="0" smtClean="0"/>
              <a:t>在干燥空气中易推动结晶水</a:t>
            </a:r>
            <a:r>
              <a:rPr lang="en-US" sz="1600" dirty="0" smtClean="0"/>
              <a:t>,</a:t>
            </a:r>
            <a:r>
              <a:rPr lang="zh-CN" altLang="en-US" sz="1600" dirty="0" smtClean="0"/>
              <a:t>易溶于水和乙醇</a:t>
            </a:r>
            <a:r>
              <a:rPr lang="en-US" sz="1600" dirty="0" smtClean="0"/>
              <a:t>,</a:t>
            </a:r>
            <a:r>
              <a:rPr lang="zh-CN" altLang="en-US" sz="1600" dirty="0" smtClean="0"/>
              <a:t>溶于乙醚。可染。</a:t>
            </a:r>
            <a:endParaRPr lang="zh-CN" altLang="en-US" sz="1600" dirty="0" smtClean="0"/>
          </a:p>
          <a:p>
            <a:pPr>
              <a:buNone/>
            </a:pPr>
            <a:r>
              <a:rPr lang="en-US" altLang="zh-CN" sz="1600" dirty="0" smtClean="0"/>
              <a:t>4</a:t>
            </a:r>
            <a:r>
              <a:rPr lang="zh-CN" altLang="en-US" sz="1600" dirty="0" smtClean="0"/>
              <a:t>：</a:t>
            </a:r>
            <a:r>
              <a:rPr lang="zh-CN" altLang="en-US" sz="1600" b="1" dirty="0" smtClean="0"/>
              <a:t>用途</a:t>
            </a:r>
            <a:r>
              <a:rPr lang="en-US" sz="1600" b="1" dirty="0" smtClean="0"/>
              <a:t>:</a:t>
            </a:r>
            <a:r>
              <a:rPr lang="zh-CN" altLang="en-US" sz="1600" dirty="0" smtClean="0"/>
              <a:t>调整镀液中的</a:t>
            </a:r>
            <a:r>
              <a:rPr lang="en-US" sz="1600" dirty="0" smtClean="0"/>
              <a:t>PH</a:t>
            </a:r>
            <a:r>
              <a:rPr lang="zh-CN" altLang="en-US" sz="1600" dirty="0" smtClean="0"/>
              <a:t>值</a:t>
            </a:r>
            <a:endParaRPr lang="en-US" altLang="zh-CN" sz="1600" dirty="0" smtClean="0"/>
          </a:p>
          <a:p>
            <a:pPr>
              <a:buNone/>
            </a:pPr>
            <a:r>
              <a:rPr lang="en-US" altLang="zh-CN" sz="1600" dirty="0" smtClean="0"/>
              <a:t>5</a:t>
            </a:r>
            <a:r>
              <a:rPr lang="zh-CN" altLang="en-US" sz="1600" dirty="0" smtClean="0"/>
              <a:t>：</a:t>
            </a:r>
            <a:r>
              <a:rPr lang="zh-CN" altLang="en-US" sz="1600" b="1" dirty="0" smtClean="0"/>
              <a:t>毒性</a:t>
            </a:r>
            <a:r>
              <a:rPr lang="en-US" sz="1600" b="1" dirty="0" smtClean="0"/>
              <a:t>:</a:t>
            </a:r>
            <a:r>
              <a:rPr lang="zh-CN" altLang="en-US" sz="1600" dirty="0" smtClean="0"/>
              <a:t>有机强酸</a:t>
            </a:r>
            <a:r>
              <a:rPr lang="en-US" sz="1600" dirty="0" smtClean="0"/>
              <a:t>,</a:t>
            </a:r>
            <a:r>
              <a:rPr lang="zh-CN" altLang="en-US" sz="1600" dirty="0" smtClean="0"/>
              <a:t>无毒</a:t>
            </a:r>
            <a:r>
              <a:rPr lang="en-US" sz="1600" dirty="0" smtClean="0"/>
              <a:t>,</a:t>
            </a:r>
            <a:r>
              <a:rPr lang="zh-CN" altLang="en-US" sz="1600" dirty="0" smtClean="0"/>
              <a:t>不可多食用</a:t>
            </a:r>
            <a:endParaRPr lang="en-US" altLang="zh-CN" sz="1600" dirty="0" smtClean="0"/>
          </a:p>
          <a:p>
            <a:pPr>
              <a:buNone/>
            </a:pPr>
            <a:r>
              <a:rPr lang="en-US" altLang="zh-CN" sz="1600" dirty="0" smtClean="0"/>
              <a:t>6</a:t>
            </a:r>
            <a:r>
              <a:rPr lang="zh-CN" altLang="en-US" sz="1600" dirty="0" smtClean="0"/>
              <a:t>：使用方法：在搅拌情况下，缓慢加入</a:t>
            </a:r>
            <a:endParaRPr lang="zh-CN" altLang="en-US" sz="1600" dirty="0" smtClean="0"/>
          </a:p>
          <a:p>
            <a:pPr>
              <a:buNone/>
            </a:pPr>
            <a:endParaRPr lang="zh-CN" altLang="en-US" sz="1600" dirty="0" smtClean="0"/>
          </a:p>
          <a:p>
            <a:pPr>
              <a:buNone/>
            </a:pPr>
            <a:endParaRPr lang="zh-CN" altLang="en-US" sz="1600" dirty="0" smtClean="0"/>
          </a:p>
          <a:p>
            <a:pPr>
              <a:buNone/>
            </a:pP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钴浓缩液</a:t>
            </a:r>
            <a:endParaRPr lang="zh-CN" altLang="en-US"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：产品补充：薄金钴盐补充剂</a:t>
            </a:r>
            <a:r>
              <a:rPr lang="en-US" altLang="zh-CN" sz="1600" dirty="0" smtClean="0"/>
              <a:t>     </a:t>
            </a:r>
            <a:r>
              <a:rPr lang="en-US" sz="1600" dirty="0" smtClean="0"/>
              <a:t>     </a:t>
            </a:r>
            <a:r>
              <a:rPr lang="zh-CN" altLang="en-US" sz="1600" dirty="0" smtClean="0"/>
              <a:t>厚金钴盐补充剂</a:t>
            </a:r>
            <a:endParaRPr lang="en-US" altLang="zh-CN" sz="1600" dirty="0" smtClean="0"/>
          </a:p>
          <a:p>
            <a:pPr>
              <a:buNone/>
            </a:pPr>
            <a:r>
              <a:rPr lang="en-US" altLang="zh-CN" sz="1600" dirty="0" smtClean="0"/>
              <a:t>2</a:t>
            </a:r>
            <a:r>
              <a:rPr lang="zh-CN" altLang="en-US" sz="1600" dirty="0" smtClean="0"/>
              <a:t>：性状</a:t>
            </a:r>
            <a:r>
              <a:rPr lang="en-US" sz="1600" dirty="0" smtClean="0"/>
              <a:t>: </a:t>
            </a:r>
            <a:r>
              <a:rPr lang="zh-CN" altLang="en-US" sz="1600" dirty="0" smtClean="0"/>
              <a:t>紫红色</a:t>
            </a:r>
            <a:r>
              <a:rPr lang="en-US" sz="1600" dirty="0" smtClean="0"/>
              <a:t>,</a:t>
            </a:r>
            <a:r>
              <a:rPr lang="zh-CN" altLang="en-US" sz="1600" dirty="0" smtClean="0"/>
              <a:t>无太大气味。</a:t>
            </a:r>
            <a:endParaRPr lang="en-US" altLang="zh-CN" sz="1600" dirty="0" smtClean="0"/>
          </a:p>
          <a:p>
            <a:pPr>
              <a:buNone/>
            </a:pPr>
            <a:r>
              <a:rPr lang="en-US" altLang="zh-CN" sz="1600" dirty="0" smtClean="0"/>
              <a:t>3</a:t>
            </a:r>
            <a:r>
              <a:rPr lang="zh-CN" altLang="en-US" sz="1600" dirty="0" smtClean="0"/>
              <a:t>：用途</a:t>
            </a:r>
            <a:r>
              <a:rPr lang="en-US" sz="1600" dirty="0" smtClean="0"/>
              <a:t>: </a:t>
            </a:r>
            <a:r>
              <a:rPr lang="zh-CN" altLang="en-US" sz="1600" dirty="0" smtClean="0"/>
              <a:t>电镀生产中镀金</a:t>
            </a:r>
            <a:r>
              <a:rPr lang="en-US" sz="1600" dirty="0" smtClean="0"/>
              <a:t>-</a:t>
            </a:r>
            <a:r>
              <a:rPr lang="zh-CN" altLang="en-US" sz="1600" dirty="0" smtClean="0"/>
              <a:t>钴合金之镀液添加补充之元素。</a:t>
            </a:r>
            <a:endParaRPr lang="en-US" altLang="zh-CN" sz="1600" dirty="0" smtClean="0"/>
          </a:p>
          <a:p>
            <a:pPr>
              <a:buNone/>
            </a:pPr>
            <a:r>
              <a:rPr lang="en-US" altLang="zh-CN" sz="1600" dirty="0" smtClean="0"/>
              <a:t>4</a:t>
            </a:r>
            <a:r>
              <a:rPr lang="zh-CN" altLang="en-US" sz="1600" dirty="0" smtClean="0"/>
              <a:t>：毒性与防护</a:t>
            </a:r>
            <a:r>
              <a:rPr lang="en-US" sz="1600" dirty="0" smtClean="0"/>
              <a:t>: </a:t>
            </a:r>
            <a:r>
              <a:rPr lang="zh-CN" altLang="en-US" sz="1600" dirty="0" smtClean="0"/>
              <a:t>不可误食</a:t>
            </a:r>
            <a:r>
              <a:rPr lang="en-US" sz="1600" dirty="0" smtClean="0"/>
              <a:t>,</a:t>
            </a:r>
            <a:r>
              <a:rPr lang="zh-CN" altLang="en-US" sz="1600" dirty="0" smtClean="0"/>
              <a:t>对皮肤稍有刺激</a:t>
            </a:r>
            <a:r>
              <a:rPr lang="en-US" sz="1600" dirty="0" smtClean="0"/>
              <a:t>,</a:t>
            </a:r>
            <a:r>
              <a:rPr lang="zh-CN" altLang="en-US" sz="1600" dirty="0" smtClean="0"/>
              <a:t>沾到皮肤用清水清洗而后用肥皂清洗。</a:t>
            </a:r>
            <a:endParaRPr lang="zh-CN" altLang="en-US" sz="1600" dirty="0" smtClean="0"/>
          </a:p>
          <a:p>
            <a:pPr>
              <a:buNone/>
            </a:pPr>
            <a:r>
              <a:rPr lang="en-US" altLang="zh-CN" sz="1600" dirty="0" smtClean="0"/>
              <a:t>5</a:t>
            </a:r>
            <a:r>
              <a:rPr lang="zh-CN" altLang="en-US" sz="1600" dirty="0" smtClean="0"/>
              <a:t>：多量的三价钴与镀层共沉积会造成镀层不良。</a:t>
            </a:r>
            <a:endParaRPr lang="zh-CN" altLang="en-US" sz="1600" dirty="0"/>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TW" altLang="en-US" sz="3200" dirty="0" smtClean="0"/>
              <a:t>常規端子的</a:t>
            </a:r>
            <a:r>
              <a:rPr lang="zh-CN" altLang="en-US" sz="3200" dirty="0" smtClean="0"/>
              <a:t>基体</a:t>
            </a:r>
            <a:r>
              <a:rPr lang="zh-TW" altLang="en-US" sz="3200" dirty="0" smtClean="0"/>
              <a:t>材料介</a:t>
            </a:r>
            <a:r>
              <a:rPr lang="zh-CN" altLang="en-US" sz="3200" dirty="0" smtClean="0"/>
              <a:t>绍</a:t>
            </a:r>
            <a:endParaRPr lang="zh-CN" altLang="en-US" sz="3200" dirty="0"/>
          </a:p>
        </p:txBody>
      </p:sp>
      <p:sp>
        <p:nvSpPr>
          <p:cNvPr id="3" name="内容占位符 2"/>
          <p:cNvSpPr>
            <a:spLocks noGrp="1"/>
          </p:cNvSpPr>
          <p:nvPr>
            <p:ph idx="1"/>
          </p:nvPr>
        </p:nvSpPr>
        <p:spPr/>
        <p:txBody>
          <a:bodyPr>
            <a:normAutofit/>
          </a:bodyPr>
          <a:lstStyle/>
          <a:p>
            <a:pPr algn="ctr">
              <a:buNone/>
            </a:pPr>
            <a:r>
              <a:rPr lang="zh-CN" altLang="en-US" sz="3600" dirty="0" smtClean="0"/>
              <a:t>青铜</a:t>
            </a:r>
            <a:endParaRPr lang="en-US" altLang="zh-CN" sz="3600" dirty="0" smtClean="0"/>
          </a:p>
          <a:p>
            <a:pPr>
              <a:buNone/>
            </a:pPr>
            <a:r>
              <a:rPr lang="zh-CN" altLang="en-US" sz="1800" dirty="0" smtClean="0"/>
              <a:t>青铜：由</a:t>
            </a:r>
            <a:r>
              <a:rPr lang="en-US" altLang="zh-CN" sz="1800" dirty="0" smtClean="0"/>
              <a:t>Cu </a:t>
            </a:r>
            <a:r>
              <a:rPr lang="zh-CN" altLang="en-US" sz="1800" dirty="0" smtClean="0"/>
              <a:t>和 </a:t>
            </a:r>
            <a:r>
              <a:rPr lang="en-US" altLang="zh-CN" sz="1800" dirty="0" smtClean="0"/>
              <a:t>Al ,</a:t>
            </a:r>
            <a:r>
              <a:rPr lang="en-US" altLang="zh-CN" sz="1800" dirty="0" err="1" smtClean="0"/>
              <a:t>Si,Be,Mn,Pb</a:t>
            </a:r>
            <a:r>
              <a:rPr lang="en-US" altLang="zh-CN" sz="1800" dirty="0" smtClean="0"/>
              <a:t> </a:t>
            </a:r>
            <a:r>
              <a:rPr lang="zh-CN" altLang="en-US" sz="1800" dirty="0" smtClean="0"/>
              <a:t>或</a:t>
            </a:r>
            <a:r>
              <a:rPr lang="en-US" altLang="zh-CN" sz="1800" dirty="0" smtClean="0"/>
              <a:t> P </a:t>
            </a:r>
            <a:r>
              <a:rPr lang="zh-CN" altLang="en-US" sz="1800" dirty="0" smtClean="0"/>
              <a:t>等元素合金。在含 </a:t>
            </a:r>
            <a:r>
              <a:rPr lang="en-US" altLang="zh-CN" sz="1800" dirty="0" err="1" smtClean="0"/>
              <a:t>Sn</a:t>
            </a:r>
            <a:r>
              <a:rPr lang="zh-CN" altLang="en-US" sz="1800" dirty="0" smtClean="0"/>
              <a:t> 与不含 </a:t>
            </a:r>
            <a:r>
              <a:rPr lang="en-US" altLang="zh-CN" sz="1800" dirty="0" err="1" smtClean="0"/>
              <a:t>Sn</a:t>
            </a:r>
            <a:r>
              <a:rPr lang="en-US" altLang="zh-CN" sz="1800" dirty="0" smtClean="0"/>
              <a:t> </a:t>
            </a:r>
            <a:r>
              <a:rPr lang="zh-CN" altLang="en-US" sz="1800" dirty="0" smtClean="0"/>
              <a:t>的青铜合金统称“特殊青铜”或分别为；铝青铜，硅青铜，铍青铜，磷青铜等。</a:t>
            </a:r>
            <a:endParaRPr lang="en-US" altLang="zh-CN" sz="1800" dirty="0" smtClean="0"/>
          </a:p>
          <a:p>
            <a:pPr>
              <a:buNone/>
            </a:pPr>
            <a:r>
              <a:rPr lang="en-US" altLang="zh-CN" sz="1800" dirty="0" smtClean="0"/>
              <a:t>               </a:t>
            </a:r>
            <a:r>
              <a:rPr lang="zh-CN" altLang="en-US" sz="1800" dirty="0" smtClean="0"/>
              <a:t>这类青铜一般具有良好的抗蚀性和润滑性，部分青铜具有高导电性和优良机械性能。</a:t>
            </a:r>
            <a:endParaRPr lang="en-US" altLang="zh-CN" sz="1800" dirty="0" smtClean="0"/>
          </a:p>
          <a:p>
            <a:pPr>
              <a:buNone/>
            </a:pPr>
            <a:r>
              <a:rPr lang="zh-CN" altLang="en-US" sz="1800" dirty="0" smtClean="0"/>
              <a:t>              青铜原指铜锡合金</a:t>
            </a:r>
            <a:r>
              <a:rPr lang="en-US" altLang="zh-CN" sz="1800" dirty="0" smtClean="0"/>
              <a:t>﹐</a:t>
            </a:r>
            <a:r>
              <a:rPr lang="zh-CN" altLang="en-US" sz="1800" dirty="0" smtClean="0"/>
              <a:t>后除黄铜</a:t>
            </a:r>
            <a:r>
              <a:rPr lang="en-US" altLang="zh-CN" sz="1800" dirty="0" smtClean="0"/>
              <a:t>﹑</a:t>
            </a:r>
            <a:r>
              <a:rPr lang="zh-CN" altLang="en-US" sz="1800" dirty="0" smtClean="0"/>
              <a:t>白铜以外的铜合金均称青铜</a:t>
            </a:r>
            <a:r>
              <a:rPr lang="en-US" altLang="zh-CN" sz="1800" dirty="0" smtClean="0"/>
              <a:t>﹐</a:t>
            </a:r>
            <a:r>
              <a:rPr lang="zh-CN" altLang="en-US" sz="1800" dirty="0" smtClean="0"/>
              <a:t>并常在青铜名字前冠以第一主要添加元素的名。锡青铜的铸造性能</a:t>
            </a:r>
            <a:r>
              <a:rPr lang="en-US" altLang="zh-CN" sz="1800" dirty="0" smtClean="0"/>
              <a:t>﹑</a:t>
            </a:r>
            <a:r>
              <a:rPr lang="zh-CN" altLang="en-US" sz="1800" dirty="0" smtClean="0"/>
              <a:t>减摩性能好和机械性能好</a:t>
            </a:r>
            <a:r>
              <a:rPr lang="en-US" altLang="zh-CN" sz="1800" dirty="0" smtClean="0"/>
              <a:t>﹐</a:t>
            </a:r>
            <a:r>
              <a:rPr lang="zh-CN" altLang="en-US" sz="1800" dirty="0" smtClean="0"/>
              <a:t>适合於制造轴承</a:t>
            </a:r>
            <a:r>
              <a:rPr lang="en-US" altLang="zh-CN" sz="1800" dirty="0" smtClean="0"/>
              <a:t>﹑</a:t>
            </a:r>
            <a:r>
              <a:rPr lang="zh-CN" altLang="en-US" sz="1800" dirty="0" smtClean="0"/>
              <a:t>蜗轮</a:t>
            </a:r>
            <a:r>
              <a:rPr lang="en-US" altLang="zh-CN" sz="1800" dirty="0" smtClean="0"/>
              <a:t>﹑</a:t>
            </a:r>
            <a:r>
              <a:rPr lang="zh-CN" altLang="en-US" sz="1800" dirty="0" smtClean="0"/>
              <a:t>齿轮等。铅青铜是现代发动机和磨床广泛使用的轴承材料。铝青铜强度高</a:t>
            </a:r>
            <a:r>
              <a:rPr lang="en-US" altLang="zh-CN" sz="1800" dirty="0" smtClean="0"/>
              <a:t>﹐</a:t>
            </a:r>
            <a:r>
              <a:rPr lang="zh-CN" altLang="en-US" sz="1800" dirty="0" smtClean="0"/>
              <a:t>耐磨性和耐蚀性好</a:t>
            </a:r>
            <a:r>
              <a:rPr lang="en-US" altLang="zh-CN" sz="1800" dirty="0" smtClean="0"/>
              <a:t>﹐</a:t>
            </a:r>
            <a:r>
              <a:rPr lang="zh-CN" altLang="en-US" sz="1800" dirty="0" smtClean="0"/>
              <a:t>用於铸造高载荷的齿轮</a:t>
            </a:r>
            <a:r>
              <a:rPr lang="en-US" altLang="zh-CN" sz="1800" dirty="0" smtClean="0"/>
              <a:t>﹑</a:t>
            </a:r>
            <a:r>
              <a:rPr lang="zh-CN" altLang="en-US" sz="1800" dirty="0" smtClean="0"/>
              <a:t>轴套</a:t>
            </a:r>
            <a:r>
              <a:rPr lang="en-US" altLang="zh-CN" sz="1800" dirty="0" smtClean="0"/>
              <a:t>﹑</a:t>
            </a:r>
            <a:r>
              <a:rPr lang="zh-CN" altLang="en-US" sz="1800" dirty="0" smtClean="0"/>
              <a:t>船用螺旋桨等。铍青铜和磷青铜的弹性极限高</a:t>
            </a:r>
            <a:r>
              <a:rPr lang="en-US" altLang="zh-CN" sz="1800" dirty="0" smtClean="0"/>
              <a:t>﹐</a:t>
            </a:r>
            <a:r>
              <a:rPr lang="zh-CN" altLang="en-US" sz="1800" dirty="0" smtClean="0"/>
              <a:t>导电性好</a:t>
            </a:r>
            <a:r>
              <a:rPr lang="en-US" altLang="zh-CN" sz="1800" dirty="0" smtClean="0"/>
              <a:t>﹐</a:t>
            </a:r>
            <a:r>
              <a:rPr lang="zh-CN" altLang="en-US" sz="1800" dirty="0" smtClean="0"/>
              <a:t>适於制造精密弹簧和电接触元件</a:t>
            </a:r>
            <a:r>
              <a:rPr lang="en-US" altLang="zh-CN" sz="1800" dirty="0" smtClean="0"/>
              <a:t>﹐</a:t>
            </a:r>
            <a:r>
              <a:rPr lang="zh-CN" altLang="en-US" sz="1800" dirty="0" smtClean="0"/>
              <a:t>铍青铜还用来制造煤矿</a:t>
            </a:r>
            <a:r>
              <a:rPr lang="en-US" altLang="zh-CN" sz="1800" dirty="0" smtClean="0"/>
              <a:t>﹑</a:t>
            </a:r>
            <a:r>
              <a:rPr lang="zh-CN" altLang="en-US" sz="1800" dirty="0" smtClean="0"/>
              <a:t>油库等使用的无火花工具。</a:t>
            </a: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待续</a:t>
            </a:r>
            <a:endParaRPr lang="zh-CN" altLang="en-US"/>
          </a:p>
        </p:txBody>
      </p:sp>
      <p:sp>
        <p:nvSpPr>
          <p:cNvPr id="3" name="内容占位符 2"/>
          <p:cNvSpPr>
            <a:spLocks noGrp="1"/>
          </p:cNvSpPr>
          <p:nvPr>
            <p:ph idx="1"/>
          </p:nvPr>
        </p:nvSpPr>
        <p:spPr/>
        <p:txBody>
          <a:bodyPr/>
          <a:lstStyle/>
          <a:p>
            <a:pPr marL="0" indent="0">
              <a:buNone/>
            </a:pPr>
            <a:r>
              <a:rPr lang="zh-CN" altLang="en-US"/>
              <a:t>谢谢参阅</a:t>
            </a:r>
            <a:endParaRPr lang="zh-CN" altLang="en-US"/>
          </a:p>
        </p:txBody>
      </p:sp>
      <p:graphicFrame>
        <p:nvGraphicFramePr>
          <p:cNvPr id="1073742853" name="对象 1073742852"/>
          <p:cNvGraphicFramePr/>
          <p:nvPr/>
        </p:nvGraphicFramePr>
        <p:xfrm>
          <a:off x="598488" y="47498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98488" y="47498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56322"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1985"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57346"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3009"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58370"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4033"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59394"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5057"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0418"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6081"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1442"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7105"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2466"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8129"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3490"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49153"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4514"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0177"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TW" altLang="en-US" dirty="0" smtClean="0"/>
              <a:t>常規端子的</a:t>
            </a:r>
            <a:r>
              <a:rPr lang="zh-CN" altLang="en-US" dirty="0" smtClean="0"/>
              <a:t>基体</a:t>
            </a:r>
            <a:r>
              <a:rPr lang="zh-TW" altLang="en-US" dirty="0" smtClean="0"/>
              <a:t>材料介</a:t>
            </a:r>
            <a:r>
              <a:rPr lang="zh-CN" altLang="en-US" dirty="0" smtClean="0"/>
              <a:t>绍</a:t>
            </a:r>
            <a:endParaRPr lang="zh-CN" altLang="en-US" dirty="0"/>
          </a:p>
        </p:txBody>
      </p:sp>
      <p:sp>
        <p:nvSpPr>
          <p:cNvPr id="3" name="内容占位符 2"/>
          <p:cNvSpPr>
            <a:spLocks noGrp="1"/>
          </p:cNvSpPr>
          <p:nvPr>
            <p:ph idx="1"/>
          </p:nvPr>
        </p:nvSpPr>
        <p:spPr/>
        <p:txBody>
          <a:bodyPr>
            <a:normAutofit/>
          </a:bodyPr>
          <a:lstStyle/>
          <a:p>
            <a:pPr algn="ctr">
              <a:buNone/>
            </a:pPr>
            <a:r>
              <a:rPr lang="zh-CN" altLang="en-US" sz="3600" dirty="0" smtClean="0"/>
              <a:t>铍铜</a:t>
            </a:r>
            <a:endParaRPr lang="en-US" altLang="zh-CN" sz="3600" dirty="0" smtClean="0"/>
          </a:p>
          <a:p>
            <a:pPr>
              <a:buNone/>
            </a:pPr>
            <a:r>
              <a:rPr lang="zh-CN" altLang="en-US" sz="1800" dirty="0" smtClean="0"/>
              <a:t>铍铜合金：铍的含量在</a:t>
            </a:r>
            <a:r>
              <a:rPr lang="en-US" altLang="zh-CN" sz="1800" dirty="0" smtClean="0"/>
              <a:t>0.2 – 2.8%</a:t>
            </a:r>
            <a:r>
              <a:rPr lang="zh-CN" altLang="en-US" sz="1800" dirty="0" smtClean="0"/>
              <a:t>范围内，是应用最多的含铍合金，广泛应用电器设备，电子装置和控制仪器。比重：</a:t>
            </a:r>
            <a:r>
              <a:rPr lang="en-US" altLang="zh-CN" sz="1800" dirty="0" smtClean="0"/>
              <a:t>8.4g/cm³</a:t>
            </a:r>
            <a:r>
              <a:rPr lang="zh-CN" altLang="en-US" sz="1800" dirty="0" smtClean="0"/>
              <a:t>左右</a:t>
            </a:r>
            <a:endParaRPr lang="en-US" altLang="zh-CN" sz="1800" dirty="0" smtClean="0"/>
          </a:p>
          <a:p>
            <a:pPr>
              <a:buNone/>
            </a:pPr>
            <a:r>
              <a:rPr lang="en-US" altLang="zh-CN" sz="1800" dirty="0" smtClean="0"/>
              <a:t>       </a:t>
            </a:r>
            <a:endParaRPr lang="en-US" altLang="zh-CN" sz="1800" dirty="0" smtClean="0"/>
          </a:p>
          <a:p>
            <a:pPr>
              <a:buNone/>
            </a:pPr>
            <a:r>
              <a:rPr lang="zh-CN" altLang="en-US" sz="1800" dirty="0" smtClean="0"/>
              <a:t>铍铜是力学、物理、化学综合性能良好的一种合金，经过淬火调质后，具有高的强度，弹性，耐磨性，耐疲劳性和耐热性，同时铍铜还具有很高的</a:t>
            </a:r>
            <a:r>
              <a:rPr lang="zh-CN" altLang="en-US" sz="1800" dirty="0" smtClean="0">
                <a:hlinkClick r:id="rId1" action="ppaction://hlinkfile"/>
              </a:rPr>
              <a:t>导电性</a:t>
            </a:r>
            <a:r>
              <a:rPr lang="zh-CN" altLang="en-US" sz="1800" dirty="0" smtClean="0"/>
              <a:t>，</a:t>
            </a:r>
            <a:r>
              <a:rPr lang="zh-CN" altLang="en-US" sz="1800" dirty="0" smtClean="0">
                <a:hlinkClick r:id="rId2" action="ppaction://hlinkfile"/>
              </a:rPr>
              <a:t>导热性</a:t>
            </a:r>
            <a:r>
              <a:rPr lang="zh-CN" altLang="en-US" sz="1800" dirty="0" smtClean="0"/>
              <a:t>，</a:t>
            </a:r>
            <a:r>
              <a:rPr lang="zh-CN" altLang="en-US" sz="1800" dirty="0" smtClean="0">
                <a:hlinkClick r:id="rId3" action="ppaction://hlinkfile"/>
              </a:rPr>
              <a:t>耐寒性</a:t>
            </a:r>
            <a:r>
              <a:rPr lang="zh-CN" altLang="en-US" sz="1800" dirty="0" smtClean="0"/>
              <a:t>和无磁性，碰击时无火花，易于</a:t>
            </a:r>
            <a:r>
              <a:rPr lang="zh-CN" altLang="en-US" sz="1800" dirty="0" smtClean="0">
                <a:hlinkClick r:id="rId4" action="ppaction://hlinkfile"/>
              </a:rPr>
              <a:t>焊接</a:t>
            </a:r>
            <a:r>
              <a:rPr lang="zh-CN" altLang="en-US" sz="1800" dirty="0" smtClean="0"/>
              <a:t>和</a:t>
            </a:r>
            <a:r>
              <a:rPr lang="zh-CN" altLang="en-US" sz="1800" dirty="0" smtClean="0">
                <a:hlinkClick r:id="rId5" action="ppaction://hlinkfile"/>
              </a:rPr>
              <a:t>钎焊</a:t>
            </a:r>
            <a:r>
              <a:rPr lang="zh-CN" altLang="en-US" sz="1800" dirty="0" smtClean="0"/>
              <a:t>，在大气，</a:t>
            </a:r>
            <a:r>
              <a:rPr lang="zh-CN" altLang="en-US" sz="1800" dirty="0" smtClean="0">
                <a:hlinkClick r:id="rId6" action="ppaction://hlinkfile"/>
              </a:rPr>
              <a:t>淡水</a:t>
            </a:r>
            <a:r>
              <a:rPr lang="zh-CN" altLang="en-US" sz="1800" dirty="0" smtClean="0"/>
              <a:t>和</a:t>
            </a:r>
            <a:r>
              <a:rPr lang="zh-CN" altLang="en-US" sz="1800" dirty="0" smtClean="0">
                <a:hlinkClick r:id="rId7" action="ppaction://hlinkfile"/>
              </a:rPr>
              <a:t>海水</a:t>
            </a:r>
            <a:r>
              <a:rPr lang="zh-CN" altLang="en-US" sz="1800" dirty="0" smtClean="0"/>
              <a:t>中</a:t>
            </a:r>
            <a:r>
              <a:rPr lang="zh-CN" altLang="en-US" sz="1800" dirty="0" smtClean="0">
                <a:hlinkClick r:id="rId8" action="ppaction://hlinkfile"/>
              </a:rPr>
              <a:t>耐腐蚀性</a:t>
            </a:r>
            <a:r>
              <a:rPr lang="zh-CN" altLang="en-US" sz="1800" dirty="0" smtClean="0"/>
              <a:t>极好。</a:t>
            </a:r>
            <a:r>
              <a:rPr lang="zh-CN" altLang="en-US" sz="1800" dirty="0" smtClean="0">
                <a:hlinkClick r:id="rId9" action="ppaction://hlinkfile"/>
              </a:rPr>
              <a:t>铍铜合金</a:t>
            </a:r>
            <a:r>
              <a:rPr lang="zh-CN" altLang="en-US" sz="1800" dirty="0" smtClean="0"/>
              <a:t>在海水中耐蚀速度：（</a:t>
            </a:r>
            <a:r>
              <a:rPr lang="en-US" altLang="zh-CN" sz="1800" dirty="0" smtClean="0"/>
              <a:t>1.1-1.4</a:t>
            </a:r>
            <a:r>
              <a:rPr lang="zh-CN" altLang="en-US" sz="1800" dirty="0" smtClean="0"/>
              <a:t>）</a:t>
            </a:r>
            <a:r>
              <a:rPr lang="en-US" altLang="zh-CN" sz="1800" dirty="0" smtClean="0"/>
              <a:t>×10-2mm/</a:t>
            </a:r>
            <a:r>
              <a:rPr lang="zh-CN" altLang="en-US" sz="1800" dirty="0" smtClean="0"/>
              <a:t>年。腐蚀深度：（</a:t>
            </a:r>
            <a:r>
              <a:rPr lang="en-US" altLang="zh-CN" sz="1800" dirty="0" smtClean="0"/>
              <a:t>10.9-13.8</a:t>
            </a:r>
            <a:r>
              <a:rPr lang="zh-CN" altLang="en-US" sz="1800" dirty="0" smtClean="0"/>
              <a:t>）</a:t>
            </a:r>
            <a:r>
              <a:rPr lang="en-US" altLang="zh-CN" sz="1800" dirty="0" smtClean="0"/>
              <a:t>×10-3mm/</a:t>
            </a:r>
            <a:r>
              <a:rPr lang="zh-CN" altLang="en-US" sz="1800" dirty="0" smtClean="0"/>
              <a:t>年。</a:t>
            </a:r>
            <a:r>
              <a:rPr lang="zh-CN" altLang="en-US" sz="1800" dirty="0" smtClean="0">
                <a:hlinkClick r:id="rId10" action="ppaction://hlinkfile"/>
              </a:rPr>
              <a:t>腐蚀</a:t>
            </a:r>
            <a:r>
              <a:rPr lang="zh-CN" altLang="en-US" sz="1800" dirty="0" smtClean="0"/>
              <a:t>后，强度、</a:t>
            </a:r>
            <a:r>
              <a:rPr lang="zh-CN" altLang="en-US" sz="1800" dirty="0" smtClean="0">
                <a:hlinkClick r:id="rId11" action="ppaction://hlinkfile"/>
              </a:rPr>
              <a:t>延伸率</a:t>
            </a:r>
            <a:r>
              <a:rPr lang="zh-CN" altLang="en-US" sz="1800" dirty="0" smtClean="0"/>
              <a:t>均无变化，故在还水中可保持</a:t>
            </a:r>
            <a:r>
              <a:rPr lang="en-US" altLang="zh-CN" sz="1800" dirty="0" smtClean="0"/>
              <a:t>40</a:t>
            </a:r>
            <a:r>
              <a:rPr lang="zh-CN" altLang="en-US" sz="1800" dirty="0" smtClean="0"/>
              <a:t>年以上，是</a:t>
            </a:r>
            <a:r>
              <a:rPr lang="zh-CN" altLang="en-US" sz="1800" dirty="0" smtClean="0">
                <a:hlinkClick r:id="rId12" action="ppaction://hlinkfile"/>
              </a:rPr>
              <a:t>海底电缆</a:t>
            </a:r>
            <a:r>
              <a:rPr lang="zh-CN" altLang="en-US" sz="1800" dirty="0" smtClean="0"/>
              <a:t>中继器构造体不可替代的</a:t>
            </a:r>
            <a:r>
              <a:rPr lang="zh-CN" altLang="en-US" sz="1800" dirty="0" smtClean="0">
                <a:hlinkClick r:id="rId13" action="ppaction://hlinkfile"/>
              </a:rPr>
              <a:t>材料</a:t>
            </a:r>
            <a:r>
              <a:rPr lang="zh-CN" altLang="en-US" sz="1800" dirty="0" smtClean="0"/>
              <a:t>。在</a:t>
            </a:r>
            <a:r>
              <a:rPr lang="zh-CN" altLang="en-US" sz="1800" dirty="0" smtClean="0">
                <a:hlinkClick r:id="rId14" action="ppaction://hlinkfile"/>
              </a:rPr>
              <a:t>硫酸</a:t>
            </a:r>
            <a:r>
              <a:rPr lang="zh-CN" altLang="en-US" sz="1800" dirty="0" smtClean="0"/>
              <a:t>介质中：在小于</a:t>
            </a:r>
            <a:r>
              <a:rPr lang="en-US" altLang="zh-CN" sz="1800" dirty="0" smtClean="0"/>
              <a:t>80%</a:t>
            </a:r>
            <a:r>
              <a:rPr lang="zh-CN" altLang="en-US" sz="1800" dirty="0" smtClean="0"/>
              <a:t>浓度的硫酸中（室温）年腐蚀深度为</a:t>
            </a:r>
            <a:r>
              <a:rPr lang="en-US" altLang="zh-CN" sz="1800" dirty="0" smtClean="0"/>
              <a:t>0.0012-0.1175mm</a:t>
            </a:r>
            <a:r>
              <a:rPr lang="zh-CN" altLang="en-US" sz="1800" dirty="0" smtClean="0"/>
              <a:t>，浓度大于</a:t>
            </a:r>
            <a:r>
              <a:rPr lang="en-US" altLang="zh-CN" sz="1800" dirty="0" smtClean="0"/>
              <a:t>80%</a:t>
            </a:r>
            <a:r>
              <a:rPr lang="zh-CN" altLang="en-US" sz="1800" dirty="0" smtClean="0"/>
              <a:t>则腐蚀稍加快。</a:t>
            </a: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5" imgW="508000" imgH="495300" progId="Word.Picture.8">
                  <p:embed/>
                </p:oleObj>
              </mc:Choice>
              <mc:Fallback>
                <p:oleObj name="" r:id="rId15" imgW="508000" imgH="495300" progId="Word.Picture.8">
                  <p:embed/>
                  <p:pic>
                    <p:nvPicPr>
                      <p:cNvPr id="0" name="图片 3075"/>
                      <p:cNvPicPr/>
                      <p:nvPr/>
                    </p:nvPicPr>
                    <p:blipFill>
                      <a:blip r:embed="rId16"/>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17" name="drumroll.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5538"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1201"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6562"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2225"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7586"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3249"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8610"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4273"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69634"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5297"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0658"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6321"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1682"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7345"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2706"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8369"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3730"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59393"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4754"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60417"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TW" altLang="en-US" sz="3600" dirty="0" smtClean="0"/>
              <a:t>常規端子的</a:t>
            </a:r>
            <a:r>
              <a:rPr lang="zh-CN" altLang="en-US" sz="3600" dirty="0" smtClean="0"/>
              <a:t>基体</a:t>
            </a:r>
            <a:r>
              <a:rPr lang="zh-TW" altLang="en-US" sz="3600" dirty="0" smtClean="0"/>
              <a:t>材料介</a:t>
            </a:r>
            <a:r>
              <a:rPr lang="zh-CN" altLang="en-US" sz="3600" dirty="0" smtClean="0"/>
              <a:t>绍</a:t>
            </a:r>
            <a:endParaRPr lang="zh-CN" altLang="en-US" sz="3600" dirty="0"/>
          </a:p>
        </p:txBody>
      </p:sp>
      <p:sp>
        <p:nvSpPr>
          <p:cNvPr id="3" name="内容占位符 2"/>
          <p:cNvSpPr>
            <a:spLocks noGrp="1"/>
          </p:cNvSpPr>
          <p:nvPr>
            <p:ph idx="1"/>
          </p:nvPr>
        </p:nvSpPr>
        <p:spPr/>
        <p:txBody>
          <a:bodyPr>
            <a:normAutofit/>
          </a:bodyPr>
          <a:lstStyle/>
          <a:p>
            <a:pPr algn="ctr">
              <a:buNone/>
            </a:pPr>
            <a:r>
              <a:rPr lang="zh-CN" altLang="en-US" sz="3600" dirty="0" smtClean="0"/>
              <a:t>铍青铜</a:t>
            </a:r>
            <a:endParaRPr lang="en-US" altLang="zh-CN" sz="3600" dirty="0" smtClean="0"/>
          </a:p>
          <a:p>
            <a:pPr>
              <a:buNone/>
            </a:pPr>
            <a:r>
              <a:rPr lang="zh-CN" altLang="en-US" sz="1800" dirty="0" smtClean="0"/>
              <a:t>铍青铜：以铍作为主要合金元素的一种无锡青铜。含有 </a:t>
            </a:r>
            <a:r>
              <a:rPr lang="en-US" altLang="zh-CN" sz="1800" dirty="0" smtClean="0"/>
              <a:t>1.7 – 2.5%</a:t>
            </a:r>
            <a:r>
              <a:rPr lang="zh-CN" altLang="en-US" sz="1800" dirty="0" smtClean="0"/>
              <a:t>的铍及少量</a:t>
            </a:r>
            <a:r>
              <a:rPr lang="en-US" altLang="zh-CN" sz="1800" dirty="0" err="1" smtClean="0"/>
              <a:t>Ni,Cr,Ti</a:t>
            </a:r>
            <a:r>
              <a:rPr lang="zh-CN" altLang="en-US" sz="1800" dirty="0" smtClean="0"/>
              <a:t>等元素，经过淬火时效处理后，强度极限可达</a:t>
            </a:r>
            <a:r>
              <a:rPr lang="en-US" altLang="zh-CN" sz="1800" dirty="0" smtClean="0"/>
              <a:t>1250~1500MPa,</a:t>
            </a:r>
            <a:r>
              <a:rPr lang="zh-CN" altLang="en-US" sz="1800" dirty="0" smtClean="0"/>
              <a:t>接近中等强度钢的水平。在淬火状态下塑性很好。</a:t>
            </a:r>
            <a:endParaRPr lang="en-US" altLang="zh-CN" sz="1800" dirty="0" smtClean="0"/>
          </a:p>
          <a:p>
            <a:pPr>
              <a:buNone/>
            </a:pPr>
            <a:r>
              <a:rPr lang="en-US" altLang="zh-CN" sz="1800" dirty="0" smtClean="0"/>
              <a:t>                    </a:t>
            </a:r>
            <a:r>
              <a:rPr lang="zh-CN" altLang="en-US" sz="1800" dirty="0" smtClean="0"/>
              <a:t>铍青铜具有很高的硬度，弹性极限，弹性滞后小，疲劳极限，和耐磨性。具有良好的耐蚀性，导热性和导电性，受冲击时不产生火花。</a:t>
            </a:r>
            <a:endParaRPr lang="en-US" altLang="zh-CN" sz="1800" dirty="0" smtClean="0"/>
          </a:p>
          <a:p>
            <a:pPr>
              <a:buNone/>
            </a:pPr>
            <a:r>
              <a:rPr lang="zh-CN" altLang="en-US" sz="1800" dirty="0" smtClean="0"/>
              <a:t>                   铍青铜是沉淀硬化型合金，并具有耐蚀（铍青铜合金在海水中耐蚀速度：（</a:t>
            </a:r>
            <a:r>
              <a:rPr lang="en-US" altLang="zh-CN" sz="1800" dirty="0" smtClean="0"/>
              <a:t>1.1-1.4</a:t>
            </a:r>
            <a:r>
              <a:rPr lang="zh-CN" altLang="en-US" sz="1800" dirty="0" smtClean="0"/>
              <a:t>）</a:t>
            </a:r>
            <a:r>
              <a:rPr lang="en-US" altLang="zh-CN" sz="1800" dirty="0" smtClean="0"/>
              <a:t>×10-2mm</a:t>
            </a:r>
            <a:r>
              <a:rPr lang="zh-CN" altLang="en-US" sz="1800" dirty="0" smtClean="0"/>
              <a:t>／年。腐蚀深度：（</a:t>
            </a:r>
            <a:r>
              <a:rPr lang="en-US" altLang="zh-CN" sz="1800" dirty="0" smtClean="0"/>
              <a:t>10.9-13.8</a:t>
            </a:r>
            <a:r>
              <a:rPr lang="zh-CN" altLang="en-US" sz="1800" dirty="0" smtClean="0"/>
              <a:t>）</a:t>
            </a:r>
            <a:r>
              <a:rPr lang="en-US" altLang="zh-CN" sz="1800" dirty="0" smtClean="0"/>
              <a:t>×10-3mm</a:t>
            </a:r>
            <a:r>
              <a:rPr lang="zh-CN" altLang="en-US" sz="1800" dirty="0" smtClean="0"/>
              <a:t>／年。）腐蚀后，铍青铜合金强度、延伸率均无变化，故在海水中可保持</a:t>
            </a:r>
            <a:r>
              <a:rPr lang="en-US" altLang="zh-CN" sz="1800" dirty="0" smtClean="0"/>
              <a:t>40</a:t>
            </a:r>
            <a:r>
              <a:rPr lang="zh-CN" altLang="en-US" sz="1800" dirty="0" smtClean="0"/>
              <a:t>年以上，铍铜合金是海底电缆中继器构造体不可替代的材料。在硫酸介质中：铍青铜在小于</a:t>
            </a:r>
            <a:r>
              <a:rPr lang="en-US" altLang="zh-CN" sz="1800" dirty="0" smtClean="0"/>
              <a:t>80</a:t>
            </a:r>
            <a:r>
              <a:rPr lang="zh-CN" altLang="en-US" sz="1800" dirty="0" smtClean="0"/>
              <a:t>％浓度的硫酸中（室温）年腐蚀深度为</a:t>
            </a:r>
            <a:r>
              <a:rPr lang="en-US" altLang="zh-CN" sz="1800" dirty="0" smtClean="0"/>
              <a:t>0.0012-0.1175mm</a:t>
            </a:r>
            <a:r>
              <a:rPr lang="zh-CN" altLang="en-US" sz="1800" dirty="0" smtClean="0"/>
              <a:t>，浓度大于</a:t>
            </a:r>
            <a:r>
              <a:rPr lang="en-US" altLang="zh-CN" sz="1800" dirty="0" smtClean="0"/>
              <a:t>80</a:t>
            </a:r>
            <a:r>
              <a:rPr lang="zh-CN" altLang="en-US" sz="1800" dirty="0" smtClean="0"/>
              <a:t>％则腐蚀稍加快。</a:t>
            </a: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graphicFrame>
        <p:nvGraphicFramePr>
          <p:cNvPr id="75778" name="Object 5"/>
          <p:cNvGraphicFramePr>
            <a:graphicFrameLocks noChangeAspect="1"/>
          </p:cNvGraphicFramePr>
          <p:nvPr/>
        </p:nvGraphicFramePr>
        <p:xfrm>
          <a:off x="571500" y="571500"/>
          <a:ext cx="928688" cy="781050"/>
        </p:xfrm>
        <a:graphic>
          <a:graphicData uri="http://schemas.openxmlformats.org/presentationml/2006/ole">
            <mc:AlternateContent xmlns:mc="http://schemas.openxmlformats.org/markup-compatibility/2006">
              <mc:Choice xmlns:v="urn:schemas-microsoft-com:vml" Requires="v">
                <p:oleObj spid="_x0000_s61441" name="图片" r:id="rId1" imgW="1933575" imgH="1857375" progId="Word.Picture.8">
                  <p:embed/>
                </p:oleObj>
              </mc:Choice>
              <mc:Fallback>
                <p:oleObj name="图片" r:id="rId1" imgW="1933575" imgH="1857375" progId="Word.Picture.8">
                  <p:embed/>
                  <p:pic>
                    <p:nvPicPr>
                      <p:cNvPr id="0" name="Object 5"/>
                      <p:cNvPicPr>
                        <a:picLocks noChangeAspect="1"/>
                      </p:cNvPicPr>
                      <p:nvPr/>
                    </p:nvPicPr>
                    <p:blipFill>
                      <a:blip r:embed="rId2"/>
                      <a:stretch>
                        <a:fillRect/>
                      </a:stretch>
                    </p:blipFill>
                    <p:spPr>
                      <a:xfrm>
                        <a:off x="571500" y="571500"/>
                        <a:ext cx="928688" cy="781050"/>
                      </a:xfrm>
                      <a:prstGeom prst="rect">
                        <a:avLst/>
                      </a:prstGeom>
                      <a:noFill/>
                      <a:ln w="9525">
                        <a:noFill/>
                      </a:ln>
                    </p:spPr>
                  </p:pic>
                </p:oleObj>
              </mc:Fallback>
            </mc:AlternateContent>
          </a:graphicData>
        </a:graphic>
      </p:graphicFrame>
    </p:spTree>
  </p:cSld>
  <p:clrMapOvr>
    <a:masterClrMapping/>
  </p:clrMapOvr>
  <p:transition>
    <p:push dir="d"/>
    <p:sndAc>
      <p:stSnd>
        <p:snd r:embed="rId3" name="drumroll.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sz="3200" dirty="0" smtClean="0"/>
              <a:t>连续电镀端子电镀生产常规流程</a:t>
            </a:r>
            <a:endParaRPr lang="zh-CN" altLang="en-US" sz="3200" dirty="0"/>
          </a:p>
        </p:txBody>
      </p:sp>
      <p:sp>
        <p:nvSpPr>
          <p:cNvPr id="3" name="内容占位符 2"/>
          <p:cNvSpPr>
            <a:spLocks noGrp="1"/>
          </p:cNvSpPr>
          <p:nvPr>
            <p:ph idx="1"/>
          </p:nvPr>
        </p:nvSpPr>
        <p:spPr/>
        <p:txBody>
          <a:bodyPr>
            <a:normAutofit/>
          </a:bodyPr>
          <a:lstStyle/>
          <a:p>
            <a:pPr>
              <a:buNone/>
            </a:pPr>
            <a:r>
              <a:rPr lang="zh-CN" altLang="en-US" sz="1600" dirty="0" smtClean="0"/>
              <a:t>基体材料品质确认      制程条件确认       前处理功能</a:t>
            </a:r>
            <a:r>
              <a:rPr lang="en-US" altLang="zh-CN" sz="1600" dirty="0" smtClean="0"/>
              <a:t>/</a:t>
            </a:r>
            <a:r>
              <a:rPr lang="zh-CN" altLang="en-US" sz="1600" dirty="0" smtClean="0"/>
              <a:t>效果确认    前处理吹干洗净效果确认</a:t>
            </a:r>
            <a:endParaRPr lang="en-US" altLang="zh-CN" sz="1600" dirty="0" smtClean="0"/>
          </a:p>
          <a:p>
            <a:pPr>
              <a:buNone/>
            </a:pPr>
            <a:r>
              <a:rPr lang="en-US" altLang="zh-CN" sz="1600" dirty="0" smtClean="0"/>
              <a:t> </a:t>
            </a:r>
            <a:endParaRPr lang="en-US" altLang="zh-CN" sz="1600" dirty="0" smtClean="0"/>
          </a:p>
          <a:p>
            <a:pPr>
              <a:buNone/>
            </a:pPr>
            <a:r>
              <a:rPr lang="zh-CN" altLang="en-US" sz="1600" dirty="0" smtClean="0"/>
              <a:t>镀镍品质确认       镀镍工站水洗吹干功能</a:t>
            </a:r>
            <a:r>
              <a:rPr lang="en-US" altLang="zh-CN" sz="1600" dirty="0" smtClean="0"/>
              <a:t>/</a:t>
            </a:r>
            <a:r>
              <a:rPr lang="zh-CN" altLang="en-US" sz="1600" dirty="0" smtClean="0"/>
              <a:t>效果确认      镀钯</a:t>
            </a:r>
            <a:r>
              <a:rPr lang="en-US" altLang="zh-CN" sz="1600" dirty="0" smtClean="0"/>
              <a:t>/</a:t>
            </a:r>
            <a:r>
              <a:rPr lang="zh-CN" altLang="en-US" sz="1600" dirty="0" smtClean="0"/>
              <a:t>镍品质确认      镀钯</a:t>
            </a:r>
            <a:r>
              <a:rPr lang="en-US" altLang="zh-CN" sz="1600" dirty="0" smtClean="0"/>
              <a:t>/</a:t>
            </a:r>
            <a:r>
              <a:rPr lang="zh-CN" altLang="en-US" sz="1600" dirty="0" smtClean="0"/>
              <a:t>镍工站</a:t>
            </a:r>
            <a:endParaRPr lang="en-US" altLang="zh-CN" sz="1600" dirty="0" smtClean="0"/>
          </a:p>
          <a:p>
            <a:pPr>
              <a:buNone/>
            </a:pPr>
            <a:endParaRPr lang="en-US" altLang="zh-CN" sz="1600" dirty="0" smtClean="0"/>
          </a:p>
          <a:p>
            <a:pPr>
              <a:buNone/>
            </a:pPr>
            <a:r>
              <a:rPr lang="zh-CN" altLang="en-US" sz="1600" dirty="0" smtClean="0"/>
              <a:t>水洗吹干功能</a:t>
            </a:r>
            <a:r>
              <a:rPr lang="en-US" altLang="zh-CN" sz="1600" dirty="0" smtClean="0"/>
              <a:t>/</a:t>
            </a:r>
            <a:r>
              <a:rPr lang="zh-CN" altLang="en-US" sz="1600" dirty="0" smtClean="0"/>
              <a:t>效果确认        镀金品质确认      镀金工站水洗吹干功能</a:t>
            </a:r>
            <a:r>
              <a:rPr lang="en-US" altLang="zh-CN" sz="1600" dirty="0" smtClean="0"/>
              <a:t>/</a:t>
            </a:r>
            <a:r>
              <a:rPr lang="zh-CN" altLang="en-US" sz="1600" dirty="0" smtClean="0"/>
              <a:t>效果确认   </a:t>
            </a:r>
            <a:endParaRPr lang="en-US" altLang="zh-CN" sz="1600" dirty="0" smtClean="0"/>
          </a:p>
          <a:p>
            <a:pPr>
              <a:buNone/>
            </a:pPr>
            <a:endParaRPr lang="en-US" altLang="zh-CN" sz="1600" dirty="0" smtClean="0"/>
          </a:p>
          <a:p>
            <a:pPr>
              <a:buNone/>
            </a:pPr>
            <a:r>
              <a:rPr lang="zh-CN" altLang="en-US" sz="1600" dirty="0" smtClean="0"/>
              <a:t>镀锡（亮锡</a:t>
            </a:r>
            <a:r>
              <a:rPr lang="en-US" altLang="zh-CN" sz="1600" dirty="0" smtClean="0"/>
              <a:t>/</a:t>
            </a:r>
            <a:r>
              <a:rPr lang="zh-CN" altLang="en-US" sz="1600" dirty="0" smtClean="0"/>
              <a:t>雾锡）品质确认       镀锡工站水洗吹干功能</a:t>
            </a:r>
            <a:r>
              <a:rPr lang="en-US" altLang="zh-CN" sz="1600" dirty="0" smtClean="0"/>
              <a:t>/</a:t>
            </a:r>
            <a:r>
              <a:rPr lang="zh-CN" altLang="en-US" sz="1600" dirty="0" smtClean="0"/>
              <a:t>效果确认       后处理吹干、水洗</a:t>
            </a:r>
            <a:endParaRPr lang="en-US" altLang="zh-CN" sz="1600" dirty="0" smtClean="0"/>
          </a:p>
          <a:p>
            <a:pPr>
              <a:buNone/>
            </a:pPr>
            <a:endParaRPr lang="en-US" altLang="zh-CN" sz="1600" dirty="0" smtClean="0"/>
          </a:p>
          <a:p>
            <a:pPr>
              <a:buNone/>
            </a:pPr>
            <a:r>
              <a:rPr lang="zh-CN" altLang="en-US" sz="1600" dirty="0" smtClean="0"/>
              <a:t>效果确认      封孔效果确认      热风烘干       收料</a:t>
            </a:r>
            <a:r>
              <a:rPr lang="en-US" altLang="zh-CN" sz="1600" dirty="0" smtClean="0"/>
              <a:t>/</a:t>
            </a:r>
            <a:r>
              <a:rPr lang="zh-CN" altLang="en-US" sz="1600" dirty="0" smtClean="0"/>
              <a:t>包装确认</a:t>
            </a:r>
            <a:endParaRPr lang="en-US" altLang="zh-CN" sz="1600" dirty="0" smtClean="0"/>
          </a:p>
        </p:txBody>
      </p:sp>
      <p:cxnSp>
        <p:nvCxnSpPr>
          <p:cNvPr id="7" name="直接箭头连接符 6"/>
          <p:cNvCxnSpPr/>
          <p:nvPr/>
        </p:nvCxnSpPr>
        <p:spPr>
          <a:xfrm>
            <a:off x="2143108" y="1785926"/>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429388" y="3500438"/>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3786182" y="1785926"/>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072198" y="1785926"/>
            <a:ext cx="214314"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1785918" y="2285992"/>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5072066" y="2357430"/>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643174" y="3000372"/>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7000892" y="2357430"/>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4357686" y="2928934"/>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7715272" y="2928934"/>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8572528" y="1785926"/>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3071802" y="3500438"/>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2928926" y="4071942"/>
            <a:ext cx="285752"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1357290" y="4071942"/>
            <a:ext cx="285752"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4143372" y="4071942"/>
            <a:ext cx="357190" cy="158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连续电镀前处理</a:t>
            </a:r>
            <a:endParaRPr lang="zh-CN" altLang="en-US" sz="3200" dirty="0"/>
          </a:p>
        </p:txBody>
      </p:sp>
      <p:sp>
        <p:nvSpPr>
          <p:cNvPr id="3" name="内容占位符 2"/>
          <p:cNvSpPr>
            <a:spLocks noGrp="1"/>
          </p:cNvSpPr>
          <p:nvPr>
            <p:ph idx="1"/>
          </p:nvPr>
        </p:nvSpPr>
        <p:spPr/>
        <p:txBody>
          <a:bodyPr>
            <a:normAutofit/>
          </a:bodyPr>
          <a:lstStyle/>
          <a:p>
            <a:pPr>
              <a:buNone/>
            </a:pPr>
            <a:r>
              <a:rPr lang="zh-CN" altLang="en-US" sz="1800" dirty="0" smtClean="0"/>
              <a:t>卷对卷电镀所说的前处理是指：除油脱脂和酸洗活化及水洗吹干</a:t>
            </a:r>
            <a:endParaRPr lang="en-US" altLang="zh-CN" sz="1800" dirty="0" smtClean="0"/>
          </a:p>
          <a:p>
            <a:pPr>
              <a:buNone/>
            </a:pPr>
            <a:endParaRPr lang="en-US" altLang="zh-CN" sz="1800" dirty="0" smtClean="0"/>
          </a:p>
          <a:p>
            <a:pPr>
              <a:buNone/>
            </a:pPr>
            <a:r>
              <a:rPr lang="zh-CN" altLang="en-US" sz="1800" dirty="0" smtClean="0"/>
              <a:t>前处理常见的有四大不良：除油不净</a:t>
            </a:r>
            <a:endParaRPr lang="en-US" altLang="zh-CN" sz="1800" dirty="0" smtClean="0"/>
          </a:p>
          <a:p>
            <a:pPr>
              <a:buNone/>
            </a:pPr>
            <a:endParaRPr lang="en-US" altLang="zh-CN" sz="1800" dirty="0" smtClean="0"/>
          </a:p>
          <a:p>
            <a:pPr>
              <a:buNone/>
            </a:pPr>
            <a:r>
              <a:rPr lang="en-US" altLang="zh-CN" sz="1800" dirty="0" smtClean="0"/>
              <a:t>                                         </a:t>
            </a:r>
            <a:r>
              <a:rPr lang="zh-CN" altLang="en-US" sz="1800" dirty="0" smtClean="0"/>
              <a:t>基材表面过蚀</a:t>
            </a:r>
            <a:endParaRPr lang="en-US" altLang="zh-CN" sz="1800" dirty="0" smtClean="0"/>
          </a:p>
          <a:p>
            <a:pPr>
              <a:buNone/>
            </a:pPr>
            <a:endParaRPr lang="en-US" altLang="zh-CN" sz="1800" dirty="0" smtClean="0"/>
          </a:p>
          <a:p>
            <a:pPr>
              <a:buNone/>
            </a:pPr>
            <a:r>
              <a:rPr lang="en-US" altLang="zh-CN" sz="1800" dirty="0" smtClean="0"/>
              <a:t>                                         </a:t>
            </a:r>
            <a:r>
              <a:rPr lang="zh-CN" altLang="en-US" sz="1800" dirty="0" smtClean="0"/>
              <a:t>基材表面斑纹</a:t>
            </a:r>
            <a:endParaRPr lang="en-US" altLang="zh-CN" sz="1800" dirty="0" smtClean="0"/>
          </a:p>
          <a:p>
            <a:pPr>
              <a:buNone/>
            </a:pPr>
            <a:endParaRPr lang="en-US" altLang="zh-CN" sz="1800" dirty="0" smtClean="0"/>
          </a:p>
          <a:p>
            <a:pPr>
              <a:buNone/>
            </a:pPr>
            <a:r>
              <a:rPr lang="en-US" altLang="zh-CN" sz="1800" dirty="0" smtClean="0"/>
              <a:t>                                         </a:t>
            </a:r>
            <a:r>
              <a:rPr lang="zh-CN" altLang="en-US" sz="1800" dirty="0" smtClean="0"/>
              <a:t>基材表面麻空状</a:t>
            </a:r>
            <a:endParaRPr lang="zh-CN" altLang="en-US" sz="18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dirty="0" smtClean="0"/>
              <a:t>除油不净原因</a:t>
            </a:r>
            <a:endParaRPr lang="zh-CN" altLang="en-US" sz="3200" dirty="0"/>
          </a:p>
        </p:txBody>
      </p:sp>
      <p:sp>
        <p:nvSpPr>
          <p:cNvPr id="3" name="内容占位符 2"/>
          <p:cNvSpPr>
            <a:spLocks noGrp="1"/>
          </p:cNvSpPr>
          <p:nvPr>
            <p:ph idx="1"/>
          </p:nvPr>
        </p:nvSpPr>
        <p:spPr/>
        <p:txBody>
          <a:bodyPr>
            <a:normAutofit/>
          </a:bodyPr>
          <a:lstStyle/>
          <a:p>
            <a:pPr>
              <a:buNone/>
            </a:pPr>
            <a:r>
              <a:rPr lang="en-US" altLang="zh-CN" sz="1600" dirty="0" smtClean="0"/>
              <a:t>1</a:t>
            </a:r>
            <a:r>
              <a:rPr lang="zh-CN" altLang="en-US" sz="1600" dirty="0" smtClean="0"/>
              <a:t>）除油粉品质低下</a:t>
            </a:r>
            <a:endParaRPr lang="en-US" altLang="zh-CN" sz="1600" dirty="0" smtClean="0"/>
          </a:p>
          <a:p>
            <a:pPr>
              <a:buNone/>
            </a:pPr>
            <a:r>
              <a:rPr lang="en-US" altLang="zh-CN" sz="1600" dirty="0" smtClean="0"/>
              <a:t>2</a:t>
            </a:r>
            <a:r>
              <a:rPr lang="zh-CN" altLang="en-US" sz="1600" dirty="0" smtClean="0"/>
              <a:t>）除油液老化</a:t>
            </a:r>
            <a:endParaRPr lang="en-US" altLang="zh-CN" sz="1600" dirty="0" smtClean="0"/>
          </a:p>
          <a:p>
            <a:pPr>
              <a:buNone/>
            </a:pPr>
            <a:r>
              <a:rPr lang="en-US" altLang="zh-CN" sz="1600" dirty="0" smtClean="0"/>
              <a:t>3</a:t>
            </a:r>
            <a:r>
              <a:rPr lang="zh-CN" altLang="en-US" sz="1600" dirty="0" smtClean="0"/>
              <a:t>）除油液中除油粉浓度不达制程要求</a:t>
            </a:r>
            <a:endParaRPr lang="en-US" altLang="zh-CN" sz="1600" dirty="0" smtClean="0"/>
          </a:p>
          <a:p>
            <a:pPr>
              <a:buNone/>
            </a:pPr>
            <a:r>
              <a:rPr lang="en-US" altLang="zh-CN" sz="1600" dirty="0" smtClean="0"/>
              <a:t>4</a:t>
            </a:r>
            <a:r>
              <a:rPr lang="zh-CN" altLang="en-US" sz="1600" dirty="0" smtClean="0"/>
              <a:t>）基材表面油污严重</a:t>
            </a:r>
            <a:r>
              <a:rPr lang="en-US" altLang="zh-CN" sz="1600" dirty="0" smtClean="0"/>
              <a:t>,</a:t>
            </a:r>
            <a:r>
              <a:rPr lang="zh-CN" altLang="en-US" sz="1600" dirty="0" smtClean="0"/>
              <a:t>盲孔太深或油脂成胶絮状难以去除。</a:t>
            </a:r>
            <a:endParaRPr lang="en-US" altLang="zh-CN" sz="1600" dirty="0" smtClean="0"/>
          </a:p>
          <a:p>
            <a:pPr>
              <a:buNone/>
            </a:pPr>
            <a:r>
              <a:rPr lang="en-US" altLang="zh-CN" sz="1600" dirty="0" smtClean="0"/>
              <a:t>5</a:t>
            </a:r>
            <a:r>
              <a:rPr lang="zh-CN" altLang="en-US" sz="1600" dirty="0" smtClean="0"/>
              <a:t>）除油槽温度超出</a:t>
            </a:r>
            <a:r>
              <a:rPr lang="en-US" altLang="zh-CN" sz="1600" dirty="0" smtClean="0"/>
              <a:t>/</a:t>
            </a:r>
            <a:r>
              <a:rPr lang="zh-CN" altLang="en-US" sz="1600" dirty="0" smtClean="0"/>
              <a:t>低于制程要求</a:t>
            </a:r>
            <a:endParaRPr lang="en-US" altLang="zh-CN" sz="1600" dirty="0" smtClean="0"/>
          </a:p>
          <a:p>
            <a:pPr>
              <a:buNone/>
            </a:pPr>
            <a:r>
              <a:rPr lang="en-US" altLang="zh-CN" sz="1600" dirty="0" smtClean="0"/>
              <a:t>6</a:t>
            </a:r>
            <a:r>
              <a:rPr lang="zh-CN" altLang="en-US" sz="1600" dirty="0" smtClean="0"/>
              <a:t>）电流</a:t>
            </a:r>
            <a:r>
              <a:rPr lang="en-US" altLang="zh-CN" sz="1600" dirty="0" smtClean="0"/>
              <a:t>/</a:t>
            </a:r>
            <a:r>
              <a:rPr lang="zh-CN" altLang="en-US" sz="1600" dirty="0" smtClean="0"/>
              <a:t>电压调整不当</a:t>
            </a:r>
            <a:endParaRPr lang="en-US" altLang="zh-CN" sz="1600" dirty="0" smtClean="0"/>
          </a:p>
          <a:p>
            <a:pPr>
              <a:buNone/>
            </a:pPr>
            <a:r>
              <a:rPr lang="en-US" altLang="zh-CN" sz="1600" dirty="0" smtClean="0"/>
              <a:t>7</a:t>
            </a:r>
            <a:r>
              <a:rPr lang="zh-CN" altLang="en-US" sz="1600" dirty="0" smtClean="0"/>
              <a:t>）超声波异常或调整不当</a:t>
            </a:r>
            <a:endParaRPr lang="en-US" altLang="zh-CN" sz="1600" dirty="0" smtClean="0"/>
          </a:p>
          <a:p>
            <a:pPr>
              <a:buNone/>
            </a:pPr>
            <a:r>
              <a:rPr lang="en-US" altLang="zh-CN" sz="1600" dirty="0" smtClean="0"/>
              <a:t>8</a:t>
            </a:r>
            <a:r>
              <a:rPr lang="zh-CN" altLang="en-US" sz="1600" dirty="0" smtClean="0"/>
              <a:t>）电极接点或导电轮</a:t>
            </a:r>
            <a:r>
              <a:rPr lang="en-US" altLang="zh-CN" sz="1600" dirty="0" smtClean="0"/>
              <a:t>/</a:t>
            </a:r>
            <a:r>
              <a:rPr lang="zh-CN" altLang="en-US" sz="1600" dirty="0" smtClean="0"/>
              <a:t>座调整不当。</a:t>
            </a:r>
            <a:endParaRPr lang="en-US" altLang="zh-CN" sz="1600" dirty="0" smtClean="0"/>
          </a:p>
          <a:p>
            <a:pPr>
              <a:buNone/>
            </a:pPr>
            <a:r>
              <a:rPr lang="en-US" altLang="zh-CN" sz="1600" dirty="0" smtClean="0"/>
              <a:t>9</a:t>
            </a:r>
            <a:r>
              <a:rPr lang="zh-CN" altLang="en-US" sz="1600" dirty="0" smtClean="0"/>
              <a:t>）对应极板严重钝化（退化）</a:t>
            </a:r>
            <a:endParaRPr lang="en-US" altLang="zh-CN" sz="1600" dirty="0" smtClean="0"/>
          </a:p>
          <a:p>
            <a:pPr>
              <a:buNone/>
            </a:pPr>
            <a:r>
              <a:rPr lang="en-US" altLang="zh-CN" sz="1600" dirty="0" smtClean="0"/>
              <a:t>10</a:t>
            </a:r>
            <a:r>
              <a:rPr lang="zh-CN" altLang="en-US" sz="1600" dirty="0" smtClean="0"/>
              <a:t>）导线老化（电阻过大，与理论对比相差过大）</a:t>
            </a:r>
            <a:endParaRPr lang="en-US" altLang="zh-CN" sz="1600" dirty="0" smtClean="0"/>
          </a:p>
          <a:p>
            <a:pPr>
              <a:buNone/>
            </a:pPr>
            <a:r>
              <a:rPr lang="en-US" altLang="zh-CN" sz="1600" dirty="0" smtClean="0"/>
              <a:t>11</a:t>
            </a:r>
            <a:r>
              <a:rPr lang="zh-CN" altLang="en-US" sz="1600" dirty="0" smtClean="0"/>
              <a:t>）整流器过载</a:t>
            </a:r>
            <a:endParaRPr lang="en-US" altLang="zh-CN" sz="1600" dirty="0" smtClean="0"/>
          </a:p>
          <a:p>
            <a:pPr>
              <a:buNone/>
            </a:pPr>
            <a:r>
              <a:rPr lang="en-US" altLang="zh-CN" sz="1600" dirty="0" smtClean="0"/>
              <a:t>12</a:t>
            </a:r>
            <a:r>
              <a:rPr lang="zh-CN" altLang="en-US" sz="1600" dirty="0" smtClean="0"/>
              <a:t>）整流器故障</a:t>
            </a:r>
            <a:endParaRPr lang="en-US" altLang="zh-CN" sz="1600" dirty="0" smtClean="0"/>
          </a:p>
          <a:p>
            <a:pPr>
              <a:buNone/>
            </a:pPr>
            <a:r>
              <a:rPr lang="en-US" altLang="zh-CN" sz="1600" dirty="0" smtClean="0"/>
              <a:t>13</a:t>
            </a:r>
            <a:r>
              <a:rPr lang="zh-CN" altLang="en-US" sz="1600" dirty="0" smtClean="0"/>
              <a:t>人员：未对制程条件稽核</a:t>
            </a:r>
            <a:r>
              <a:rPr lang="en-US" altLang="zh-CN" sz="1600" dirty="0" smtClean="0"/>
              <a:t>/</a:t>
            </a:r>
            <a:r>
              <a:rPr lang="zh-CN" altLang="en-US" sz="1600" dirty="0" smtClean="0"/>
              <a:t>确认</a:t>
            </a:r>
            <a:endParaRPr lang="en-US" altLang="zh-CN" sz="1600" dirty="0" smtClean="0"/>
          </a:p>
          <a:p>
            <a:pPr>
              <a:buNone/>
            </a:pPr>
            <a:r>
              <a:rPr lang="en-US" altLang="zh-CN" sz="1600" dirty="0" smtClean="0"/>
              <a:t>                  </a:t>
            </a:r>
            <a:r>
              <a:rPr lang="zh-CN" altLang="en-US" sz="1600" dirty="0" smtClean="0"/>
              <a:t>不熟悉操作规程</a:t>
            </a:r>
            <a:endParaRPr lang="en-US" altLang="zh-CN" sz="1600" dirty="0" smtClean="0"/>
          </a:p>
          <a:p>
            <a:pPr>
              <a:buNone/>
            </a:pPr>
            <a:r>
              <a:rPr lang="en-US" altLang="zh-CN" sz="1600" dirty="0" smtClean="0"/>
              <a:t>                  </a:t>
            </a:r>
            <a:r>
              <a:rPr lang="zh-CN" altLang="en-US" sz="1600" dirty="0" smtClean="0"/>
              <a:t>随意调整制程条件</a:t>
            </a:r>
            <a:endParaRPr lang="zh-CN" altLang="en-US" sz="1600" dirty="0"/>
          </a:p>
        </p:txBody>
      </p:sp>
      <p:graphicFrame>
        <p:nvGraphicFramePr>
          <p:cNvPr id="1073742853" name="对象 1073742852"/>
          <p:cNvGraphicFramePr/>
          <p:nvPr/>
        </p:nvGraphicFramePr>
        <p:xfrm>
          <a:off x="588963" y="483870"/>
          <a:ext cx="643255" cy="586740"/>
        </p:xfrm>
        <a:graphic>
          <a:graphicData uri="http://schemas.openxmlformats.org/presentationml/2006/ole">
            <mc:AlternateContent xmlns:mc="http://schemas.openxmlformats.org/markup-compatibility/2006">
              <mc:Choice xmlns:v="urn:schemas-microsoft-com:vml" Requires="v">
                <p:oleObj spid="_x0000_s3076" name="" r:id="rId1" imgW="508000" imgH="495300" progId="Word.Picture.8">
                  <p:embed/>
                </p:oleObj>
              </mc:Choice>
              <mc:Fallback>
                <p:oleObj name="" r:id="rId1" imgW="508000" imgH="495300" progId="Word.Picture.8">
                  <p:embed/>
                  <p:pic>
                    <p:nvPicPr>
                      <p:cNvPr id="0" name="图片 3075"/>
                      <p:cNvPicPr/>
                      <p:nvPr/>
                    </p:nvPicPr>
                    <p:blipFill>
                      <a:blip r:embed="rId2"/>
                      <a:stretch>
                        <a:fillRect/>
                      </a:stretch>
                    </p:blipFill>
                    <p:spPr>
                      <a:xfrm>
                        <a:off x="588963" y="483870"/>
                        <a:ext cx="643255" cy="586740"/>
                      </a:xfrm>
                      <a:prstGeom prst="rect">
                        <a:avLst/>
                      </a:prstGeom>
                      <a:noFill/>
                      <a:ln w="38100">
                        <a:noFill/>
                        <a:miter/>
                      </a:ln>
                    </p:spPr>
                  </p:pic>
                </p:oleObj>
              </mc:Fallback>
            </mc:AlternateContent>
          </a:graphicData>
        </a:graphic>
      </p:graphicFrame>
    </p:spTree>
  </p:cSld>
  <p:clrMapOvr>
    <a:masterClrMapping/>
  </p:clrMapOvr>
  <p:transition>
    <p:push dir="d"/>
    <p:sndAc>
      <p:stSnd>
        <p:snd r:embed="rId3" name="drumroll.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0</TotalTime>
  <Words>12079</Words>
  <Application>WPS 演示</Application>
  <PresentationFormat>全屏显示(4:3)</PresentationFormat>
  <Paragraphs>425</Paragraphs>
  <Slides>60</Slides>
  <Notes>0</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60</vt:i4>
      </vt:variant>
      <vt:variant>
        <vt:lpstr>幻灯片标题</vt:lpstr>
      </vt:variant>
      <vt:variant>
        <vt:i4>60</vt:i4>
      </vt:variant>
    </vt:vector>
  </HeadingPairs>
  <TitlesOfParts>
    <vt:vector size="139" baseType="lpstr">
      <vt:lpstr>Arial</vt:lpstr>
      <vt:lpstr>宋体</vt:lpstr>
      <vt:lpstr>Wingdings</vt:lpstr>
      <vt:lpstr>Wingdings 2</vt:lpstr>
      <vt:lpstr>Wingdings</vt:lpstr>
      <vt:lpstr>Arial</vt:lpstr>
      <vt:lpstr>PMingLiU</vt:lpstr>
      <vt:lpstr>MingLiU-ExtB</vt:lpstr>
      <vt:lpstr>Franklin Gothic Book</vt:lpstr>
      <vt:lpstr>Franklin Gothic Medium</vt:lpstr>
      <vt:lpstr>PMingLiU</vt:lpstr>
      <vt:lpstr>AMGDT</vt:lpstr>
      <vt:lpstr>微软雅黑</vt:lpstr>
      <vt:lpstr>Arial Unicode MS</vt:lpstr>
      <vt:lpstr>黑体</vt:lpstr>
      <vt:lpstr>Calibri</vt:lpstr>
      <vt:lpstr>Microsoft JhengHei</vt:lpstr>
      <vt:lpstr>PMingLiU</vt:lpstr>
      <vt:lpstr>暗香扑面</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Word.Picture.8</vt:lpstr>
      <vt:lpstr>深圳市鴻龍電子錶面處理技術有限公司      Shenzhen  HongLong  Electronic surface treatment technology company </vt:lpstr>
      <vt:lpstr>常規端子的基体材料介绍</vt:lpstr>
      <vt:lpstr>常規端子的基体材料介绍</vt:lpstr>
      <vt:lpstr>常規端子的基体材料介绍</vt:lpstr>
      <vt:lpstr>常規端子的基体材料介绍</vt:lpstr>
      <vt:lpstr>常規端子的基体材料介绍</vt:lpstr>
      <vt:lpstr>连续电镀端子电镀生产常规流程</vt:lpstr>
      <vt:lpstr>连续电镀前处理</vt:lpstr>
      <vt:lpstr>除油不净原因</vt:lpstr>
      <vt:lpstr>基材表面过蚀原因</vt:lpstr>
      <vt:lpstr>基材表面斑纹原因</vt:lpstr>
      <vt:lpstr>基材表面麻坑原因</vt:lpstr>
      <vt:lpstr>超声波使用简介</vt:lpstr>
      <vt:lpstr>超声波工作原理</vt:lpstr>
      <vt:lpstr>超声波工作步骤</vt:lpstr>
      <vt:lpstr>超声波清洗机构成</vt:lpstr>
      <vt:lpstr>连续电镀前处理制程设立四原则</vt:lpstr>
      <vt:lpstr>连续电镀前处理材料使用四原则</vt:lpstr>
      <vt:lpstr>酸洗活化应用</vt:lpstr>
      <vt:lpstr>电镀镍</vt:lpstr>
      <vt:lpstr>可溶性镍阳极  Ni</vt:lpstr>
      <vt:lpstr>氨基磺酸镍                                                       Ni(NHSO3)2.4H2O(蓝绿色结晶体)                                                               Ni(NHSO3)2  (深绿色水溶体)</vt:lpstr>
      <vt:lpstr>氯化镍      NiCl.6H2O</vt:lpstr>
      <vt:lpstr>硼酸</vt:lpstr>
      <vt:lpstr>氨基磺酸</vt:lpstr>
      <vt:lpstr>碳酸镍</vt:lpstr>
      <vt:lpstr>添加剂</vt:lpstr>
      <vt:lpstr>抗变色剂</vt:lpstr>
      <vt:lpstr>高温镍添加剂</vt:lpstr>
      <vt:lpstr>周期保养性材料</vt:lpstr>
      <vt:lpstr>周期保养性材料</vt:lpstr>
      <vt:lpstr>周期保养性材料</vt:lpstr>
      <vt:lpstr>周期保养性材料</vt:lpstr>
      <vt:lpstr>电镀金</vt:lpstr>
      <vt:lpstr>金Au</vt:lpstr>
      <vt:lpstr>钴Co</vt:lpstr>
      <vt:lpstr>氰金化钾K(Au(CN)2)</vt:lpstr>
      <vt:lpstr>柠檬酸C6H8O7.H2O</vt:lpstr>
      <vt:lpstr>钴浓缩液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深圳市鴻龍電子錶面處理技術有限公司      Shenzhen  HongLong  Electronic surface treatment technology company  </dc:title>
  <dc:creator>samsung</dc:creator>
  <cp:lastModifiedBy>欢乐马</cp:lastModifiedBy>
  <cp:revision>231</cp:revision>
  <dcterms:created xsi:type="dcterms:W3CDTF">2010-09-02T16:12:00Z</dcterms:created>
  <dcterms:modified xsi:type="dcterms:W3CDTF">2021-08-03T04:59:56Z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